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6" r:id="rId2"/>
    <p:sldId id="283" r:id="rId3"/>
    <p:sldId id="328" r:id="rId4"/>
    <p:sldId id="30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00"/>
    <a:srgbClr val="B9C7D4"/>
    <a:srgbClr val="656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3"/>
    <p:restoredTop sz="96006"/>
  </p:normalViewPr>
  <p:slideViewPr>
    <p:cSldViewPr snapToGrid="0" snapToObjects="1">
      <p:cViewPr varScale="1">
        <p:scale>
          <a:sx n="67" d="100"/>
          <a:sy n="67" d="100"/>
        </p:scale>
        <p:origin x="1992" y="184"/>
      </p:cViewPr>
      <p:guideLst>
        <p:guide orient="horz" pos="3390"/>
        <p:guide pos="23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BB9E-9D3D-EF4D-9B51-A9B4A902A483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5ADE-BA2E-CF46-BB02-19DCE2578A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5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866" y="982133"/>
            <a:ext cx="3910833" cy="785427"/>
          </a:xfrm>
        </p:spPr>
        <p:txBody>
          <a:bodyPr anchor="b">
            <a:normAutofit/>
          </a:bodyPr>
          <a:lstStyle>
            <a:lvl1pPr algn="l">
              <a:defRPr sz="2400" cap="all" baseline="0">
                <a:solidFill>
                  <a:srgbClr val="CC0000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>
            <a:normAutofit/>
          </a:bodyPr>
          <a:lstStyle>
            <a:lvl1pPr marL="0" indent="0" algn="l">
              <a:buNone/>
              <a:defRPr sz="800" baseline="0">
                <a:latin typeface="Arial" panose="020B0604020202020204" pitchFamily="34" charset="0"/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cs-CZ" dirty="0"/>
              <a:t>Kliknutím můžete upravit styl předlohy.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9F8F185-8230-BB45-B8A2-CDC5FEBC3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90" y="-10212"/>
            <a:ext cx="7556493" cy="62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4325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77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9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77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338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21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63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77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90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33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5E623-4BA4-4F48-AA09-AA13D1432802}" type="datetimeFigureOut">
              <a:rPr lang="cs-CZ" smtClean="0"/>
              <a:t>23.07.2025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17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55;p13">
            <a:extLst>
              <a:ext uri="{FF2B5EF4-FFF2-40B4-BE49-F238E27FC236}">
                <a16:creationId xmlns:a16="http://schemas.microsoft.com/office/drawing/2014/main" id="{454777D8-217D-6F40-80CF-2881CF5965F8}"/>
              </a:ext>
            </a:extLst>
          </p:cNvPr>
          <p:cNvSpPr/>
          <p:nvPr/>
        </p:nvSpPr>
        <p:spPr>
          <a:xfrm>
            <a:off x="-395033" y="1878598"/>
            <a:ext cx="8349740" cy="1398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SVĚT HODNOT </a:t>
            </a:r>
            <a:b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 ÉŘE GOLDEN KIDS</a:t>
            </a:r>
          </a:p>
        </p:txBody>
      </p:sp>
      <p:pic>
        <p:nvPicPr>
          <p:cNvPr id="3" name="Obrázek 2" descr="Obsah obrázku Lidská tvář, osoba, oblečení, žena&#10;&#10;Obsah generovaný pomocí AI může být nesprávný.">
            <a:extLst>
              <a:ext uri="{FF2B5EF4-FFF2-40B4-BE49-F238E27FC236}">
                <a16:creationId xmlns:a16="http://schemas.microsoft.com/office/drawing/2014/main" id="{95207FEE-8490-F332-2250-BDA683EE1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87" y="4248944"/>
            <a:ext cx="3924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7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5654C8A3-30F4-294F-BDC5-5D1C43962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318" y="1003084"/>
            <a:ext cx="444500" cy="635000"/>
          </a:xfrm>
          <a:prstGeom prst="rect">
            <a:avLst/>
          </a:prstGeom>
        </p:spPr>
      </p:pic>
      <p:sp>
        <p:nvSpPr>
          <p:cNvPr id="25" name="Nadpis 1">
            <a:extLst>
              <a:ext uri="{FF2B5EF4-FFF2-40B4-BE49-F238E27FC236}">
                <a16:creationId xmlns:a16="http://schemas.microsoft.com/office/drawing/2014/main" id="{9D3AD86D-17CD-6E4C-80BC-47E18E1EB245}"/>
              </a:ext>
            </a:extLst>
          </p:cNvPr>
          <p:cNvSpPr txBox="1">
            <a:spLocks/>
          </p:cNvSpPr>
          <p:nvPr/>
        </p:nvSpPr>
        <p:spPr>
          <a:xfrm>
            <a:off x="222930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SVĚT HODNOT V ÉŘE GOLDEN KIDS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AE095BFE-F9AA-7CB7-A4BC-315263C61CB4}"/>
              </a:ext>
            </a:extLst>
          </p:cNvPr>
          <p:cNvSpPr txBox="1"/>
          <p:nvPr/>
        </p:nvSpPr>
        <p:spPr>
          <a:xfrm>
            <a:off x="1230536" y="3506136"/>
            <a:ext cx="4638001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latin typeface="Georgia" panose="02040502050405020303" pitchFamily="18" charset="0"/>
              </a:rPr>
              <a:t>Počet narozených dětí na území České republiky v letech 1900–2019</a:t>
            </a:r>
            <a:endParaRPr lang="cs-CZ" sz="1200" dirty="0">
              <a:latin typeface="Georgia" panose="02040502050405020303" pitchFamily="18" charset="0"/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A4686B8B-4BC3-D5C1-48D9-61693ECE9A54}"/>
              </a:ext>
            </a:extLst>
          </p:cNvPr>
          <p:cNvSpPr txBox="1"/>
          <p:nvPr/>
        </p:nvSpPr>
        <p:spPr>
          <a:xfrm>
            <a:off x="1230536" y="4021286"/>
            <a:ext cx="5114846" cy="90601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lvl="0" indent="-228600">
              <a:spcAft>
                <a:spcPts val="1200"/>
              </a:spcAft>
              <a:buFont typeface="+mj-lt"/>
              <a:buAutoNum type="arabicPeriod"/>
            </a:pPr>
            <a:r>
              <a:rPr lang="cs-CZ" sz="1200" dirty="0">
                <a:latin typeface="Georgia" panose="02040502050405020303" pitchFamily="18" charset="0"/>
              </a:rPr>
              <a:t>Kdy se narodili mladí lidé, kteří na konci 50. let požadovali hudební zábavu? Co zažili jejich rodiče, než se jim narodily děti, a co zažili, když jejich děti rostly? Za jednu generaci počítejte 20 let. </a:t>
            </a:r>
          </a:p>
          <a:p>
            <a:pPr marL="228600" lvl="0" indent="-228600">
              <a:spcAft>
                <a:spcPts val="1200"/>
              </a:spcAft>
              <a:buFont typeface="+mj-lt"/>
              <a:buAutoNum type="arabicPeriod"/>
            </a:pPr>
            <a:r>
              <a:rPr lang="cs-CZ" sz="1200" dirty="0">
                <a:latin typeface="Georgia" panose="02040502050405020303" pitchFamily="18" charset="0"/>
              </a:rPr>
              <a:t>Popište, v jakých letech byly vrcholky porodnosti – dobu stručně popište.</a:t>
            </a:r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id="{F81972AD-C68F-9855-33C0-6CB4F1BB518E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b="1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Babyboomeři</a:t>
            </a:r>
            <a:endParaRPr lang="cs-CZ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C15E411F-3BCC-20DC-B4A8-F0AEF0C15B57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36" name="Obrázek 35">
              <a:extLst>
                <a:ext uri="{FF2B5EF4-FFF2-40B4-BE49-F238E27FC236}">
                  <a16:creationId xmlns:a16="http://schemas.microsoft.com/office/drawing/2014/main" id="{5488AB78-06B2-E70F-03C7-B680B944E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37" name="Podnadpis 2">
              <a:extLst>
                <a:ext uri="{FF2B5EF4-FFF2-40B4-BE49-F238E27FC236}">
                  <a16:creationId xmlns:a16="http://schemas.microsoft.com/office/drawing/2014/main" id="{D1FA259A-2606-5DB1-63C0-589FE7EBAA51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pic>
        <p:nvPicPr>
          <p:cNvPr id="3" name="image3.png">
            <a:extLst>
              <a:ext uri="{FF2B5EF4-FFF2-40B4-BE49-F238E27FC236}">
                <a16:creationId xmlns:a16="http://schemas.microsoft.com/office/drawing/2014/main" id="{3188623D-85AE-1B3B-B10C-E5246D30876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28948" y="5520824"/>
            <a:ext cx="5863678" cy="3421719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447796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29218-5E74-8D06-50F8-9A961996A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462379D-773B-3330-837C-B0102B3B8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638BADD0-11F0-E215-D67C-B7C0ED547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010082C6-06D9-5896-7ABE-49783A09BF74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36" name="Obrázek 35">
              <a:extLst>
                <a:ext uri="{FF2B5EF4-FFF2-40B4-BE49-F238E27FC236}">
                  <a16:creationId xmlns:a16="http://schemas.microsoft.com/office/drawing/2014/main" id="{2CF2660A-F860-5EA3-E953-ED6B9162B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37" name="Podnadpis 2">
              <a:extLst>
                <a:ext uri="{FF2B5EF4-FFF2-40B4-BE49-F238E27FC236}">
                  <a16:creationId xmlns:a16="http://schemas.microsoft.com/office/drawing/2014/main" id="{AA5AA970-C332-7301-A9AD-8CED483E9280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2</a:t>
              </a:r>
            </a:p>
          </p:txBody>
        </p:sp>
      </p:grpSp>
      <p:pic>
        <p:nvPicPr>
          <p:cNvPr id="4" name="image7.png">
            <a:extLst>
              <a:ext uri="{FF2B5EF4-FFF2-40B4-BE49-F238E27FC236}">
                <a16:creationId xmlns:a16="http://schemas.microsoft.com/office/drawing/2014/main" id="{FC04BDB2-2FCE-42AC-C657-0F3EB0AC63F3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900430" y="4394528"/>
            <a:ext cx="5758815" cy="3517900"/>
          </a:xfrm>
          <a:prstGeom prst="rect">
            <a:avLst/>
          </a:prstGeom>
          <a:ln/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B75A0E6-8EBE-9327-3BDE-384A4F9B5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2318" y="1003084"/>
            <a:ext cx="444500" cy="635000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350F4161-E422-54C8-1F49-DE93F86E2016}"/>
              </a:ext>
            </a:extLst>
          </p:cNvPr>
          <p:cNvSpPr txBox="1">
            <a:spLocks/>
          </p:cNvSpPr>
          <p:nvPr/>
        </p:nvSpPr>
        <p:spPr>
          <a:xfrm>
            <a:off x="222930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SVĚT HODNOT V ÉŘE GOLDEN KIDS</a:t>
            </a:r>
          </a:p>
        </p:txBody>
      </p:sp>
    </p:spTree>
    <p:extLst>
      <p:ext uri="{BB962C8B-B14F-4D97-AF65-F5344CB8AC3E}">
        <p14:creationId xmlns:p14="http://schemas.microsoft.com/office/powerpoint/2010/main" val="2018341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F6516954-0464-AB35-A708-9846BF2F565E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2586EAD6-0F9A-9125-EA6B-0588921C2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DF7DD77B-D07F-8F68-7994-F172595AC002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Tabulka 16">
            <a:extLst>
              <a:ext uri="{FF2B5EF4-FFF2-40B4-BE49-F238E27FC236}">
                <a16:creationId xmlns:a16="http://schemas.microsoft.com/office/drawing/2014/main" id="{A1125900-E960-319B-CE40-1884513ED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878493"/>
              </p:ext>
            </p:extLst>
          </p:nvPr>
        </p:nvGraphicFramePr>
        <p:xfrm>
          <a:off x="897571" y="3816401"/>
          <a:ext cx="5764532" cy="54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532">
                  <a:extLst>
                    <a:ext uri="{9D8B030D-6E8A-4147-A177-3AD203B41FA5}">
                      <a16:colId xmlns:a16="http://schemas.microsoft.com/office/drawing/2014/main" val="2672853378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3605697384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3478025634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931349205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829942103"/>
                    </a:ext>
                  </a:extLst>
                </a:gridCol>
              </a:tblGrid>
              <a:tr h="1152000">
                <a:tc>
                  <a:txBody>
                    <a:bodyPr/>
                    <a:lstStyle/>
                    <a:p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Kolik jim bylo let v roce 1965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 jakém divadle hostoval/a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Ocenění Zlatý slavík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(do roku 1970)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Ocenění Bratislavská lyra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(do roku 1970)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86559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 dirty="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Eva Pilarová</a:t>
                      </a:r>
                      <a:endParaRPr lang="cs-CZ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37929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Hana Hegerová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945146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Helena Vondráčková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83647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Naďa Urbánková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1587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Marta Kubišová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544899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Waldemar Matuška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83911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Karel Gott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653156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cs-CZ" sz="12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Václav Neckář</a:t>
                      </a:r>
                      <a:endParaRPr lang="cs-CZ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197951"/>
                  </a:ext>
                </a:extLst>
              </a:tr>
            </a:tbl>
          </a:graphicData>
        </a:graphic>
      </p:graphicFrame>
      <p:sp>
        <p:nvSpPr>
          <p:cNvPr id="12" name="object 10">
            <a:extLst>
              <a:ext uri="{FF2B5EF4-FFF2-40B4-BE49-F238E27FC236}">
                <a16:creationId xmlns:a16="http://schemas.microsoft.com/office/drawing/2014/main" id="{6541640A-76DE-5B24-6751-8A2A699593DC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Hlavní populární hvězdy</a:t>
            </a:r>
            <a:endParaRPr lang="cs-CZ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5420C44-9655-A9AF-4E5F-895D96CAF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13" y="270978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>
              <a:latin typeface="Georgia" panose="02040502050405020303" pitchFamily="18" charset="0"/>
            </a:endParaRPr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4DC7C622-4713-91FE-0A29-49854E15F8C4}"/>
              </a:ext>
            </a:extLst>
          </p:cNvPr>
          <p:cNvSpPr txBox="1">
            <a:spLocks/>
          </p:cNvSpPr>
          <p:nvPr/>
        </p:nvSpPr>
        <p:spPr>
          <a:xfrm>
            <a:off x="222930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SVĚT HODNOT V ÉŘE GOLDEN KIDS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46AE75B9-0ED1-29DB-79F2-140F8DAEF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518" y="992258"/>
            <a:ext cx="5842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9514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0A17BCC6EE984284D69D1D3549E8E9" ma:contentTypeVersion="13" ma:contentTypeDescription="Vytvoří nový dokument" ma:contentTypeScope="" ma:versionID="a2f5085ac700703c27beb574f148ec46">
  <xsd:schema xmlns:xsd="http://www.w3.org/2001/XMLSchema" xmlns:xs="http://www.w3.org/2001/XMLSchema" xmlns:p="http://schemas.microsoft.com/office/2006/metadata/properties" xmlns:ns2="18164a5e-0e8a-4502-b19a-c5ae3e069ca6" xmlns:ns3="53292c8b-b825-424f-b0e1-1796c7d8fb1f" targetNamespace="http://schemas.microsoft.com/office/2006/metadata/properties" ma:root="true" ma:fieldsID="4ea689151fe992953d2c417e96ac7d49" ns2:_="" ns3:_="">
    <xsd:import namespace="18164a5e-0e8a-4502-b19a-c5ae3e069ca6"/>
    <xsd:import namespace="53292c8b-b825-424f-b0e1-1796c7d8fb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164a5e-0e8a-4502-b19a-c5ae3e069c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Značky obrázků" ma:readOnly="false" ma:fieldId="{5cf76f15-5ced-4ddc-b409-7134ff3c332f}" ma:taxonomyMulti="true" ma:sspId="525d81c5-4e4f-4a70-8025-e31062633f2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292c8b-b825-424f-b0e1-1796c7d8fb1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34b5d5b-c7b6-4d04-b7d0-2d430365a763}" ma:internalName="TaxCatchAll" ma:showField="CatchAllData" ma:web="53292c8b-b825-424f-b0e1-1796c7d8fb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3292c8b-b825-424f-b0e1-1796c7d8fb1f" xsi:nil="true"/>
    <lcf76f155ced4ddcb4097134ff3c332f xmlns="18164a5e-0e8a-4502-b19a-c5ae3e069ca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3ABBFF-1E04-43FB-9629-3D559A4ADB1B}"/>
</file>

<file path=customXml/itemProps2.xml><?xml version="1.0" encoding="utf-8"?>
<ds:datastoreItem xmlns:ds="http://schemas.openxmlformats.org/officeDocument/2006/customXml" ds:itemID="{1FCF7AF3-0C79-4A72-BD36-68764C262E2E}"/>
</file>

<file path=customXml/itemProps3.xml><?xml version="1.0" encoding="utf-8"?>
<ds:datastoreItem xmlns:ds="http://schemas.openxmlformats.org/officeDocument/2006/customXml" ds:itemID="{8E4D0523-1E2A-4296-8902-4E6429E6843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8890</TotalTime>
  <Words>144</Words>
  <Application>Microsoft Macintosh PowerPoint</Application>
  <PresentationFormat>Vlastní</PresentationFormat>
  <Paragraphs>26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Georgia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Ruttkayova, Zlata</dc:creator>
  <cp:lastModifiedBy>Hauserová, Petra</cp:lastModifiedBy>
  <cp:revision>110</cp:revision>
  <dcterms:created xsi:type="dcterms:W3CDTF">2020-06-29T11:54:29Z</dcterms:created>
  <dcterms:modified xsi:type="dcterms:W3CDTF">2025-07-23T11:40:03Z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0x010100A40A17BCC6EE984284D69D1D3549E8E9</vt:lpwstr>
  </property>
</Properties>
</file>