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"/>
  </p:notesMasterIdLst>
  <p:sldIdLst>
    <p:sldId id="256" r:id="rId2"/>
    <p:sldId id="283" r:id="rId3"/>
    <p:sldId id="306" r:id="rId4"/>
    <p:sldId id="302" r:id="rId5"/>
    <p:sldId id="310" r:id="rId6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90" userDrawn="1">
          <p15:clr>
            <a:srgbClr val="A4A3A4"/>
          </p15:clr>
        </p15:guide>
        <p15:guide id="2" pos="23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0000"/>
    <a:srgbClr val="B9C7D4"/>
    <a:srgbClr val="656C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29"/>
    <p:restoredTop sz="96006"/>
  </p:normalViewPr>
  <p:slideViewPr>
    <p:cSldViewPr snapToGrid="0" snapToObjects="1">
      <p:cViewPr varScale="1">
        <p:scale>
          <a:sx n="67" d="100"/>
          <a:sy n="67" d="100"/>
        </p:scale>
        <p:origin x="3280" y="176"/>
      </p:cViewPr>
      <p:guideLst>
        <p:guide orient="horz" pos="3390"/>
        <p:guide pos="23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8BB9E-9D3D-EF4D-9B51-A9B4A902A483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05ADE-BA2E-CF46-BB02-19DCE2578A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4055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A05ADE-BA2E-CF46-BB02-19DCE2578A36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3707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A05ADE-BA2E-CF46-BB02-19DCE2578A36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4776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866" y="982133"/>
            <a:ext cx="3910833" cy="785427"/>
          </a:xfrm>
        </p:spPr>
        <p:txBody>
          <a:bodyPr anchor="b">
            <a:normAutofit/>
          </a:bodyPr>
          <a:lstStyle>
            <a:lvl1pPr algn="l">
              <a:defRPr sz="2400" cap="all" baseline="0">
                <a:solidFill>
                  <a:srgbClr val="CC0000"/>
                </a:solidFill>
                <a:latin typeface="Arial Black" panose="020B0604020202020204" pitchFamily="34" charset="0"/>
              </a:defRPr>
            </a:lvl1pPr>
          </a:lstStyle>
          <a:p>
            <a:r>
              <a:rPr lang="cs-CZ" dirty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>
            <a:normAutofit/>
          </a:bodyPr>
          <a:lstStyle>
            <a:lvl1pPr marL="0" indent="0" algn="l">
              <a:buNone/>
              <a:defRPr sz="800" baseline="0">
                <a:latin typeface="Arial" panose="020B0604020202020204" pitchFamily="34" charset="0"/>
              </a:defRPr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cs-CZ" dirty="0"/>
              <a:t>Kliknutím můžete upravit styl předlohy.</a:t>
            </a:r>
            <a:endParaRPr lang="en-US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9F8F185-8230-BB45-B8A2-CDC5FEBC38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587" y="-10212"/>
            <a:ext cx="7556500" cy="62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49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4325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1774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799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3773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8338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6212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4633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7779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2901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3300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8176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55;p13">
            <a:extLst>
              <a:ext uri="{FF2B5EF4-FFF2-40B4-BE49-F238E27FC236}">
                <a16:creationId xmlns:a16="http://schemas.microsoft.com/office/drawing/2014/main" id="{454777D8-217D-6F40-80CF-2881CF5965F8}"/>
              </a:ext>
            </a:extLst>
          </p:cNvPr>
          <p:cNvSpPr/>
          <p:nvPr/>
        </p:nvSpPr>
        <p:spPr>
          <a:xfrm>
            <a:off x="535632" y="1878598"/>
            <a:ext cx="6488410" cy="13980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cs-CZ" sz="4000" b="1" dirty="0">
                <a:ln>
                  <a:solidFill>
                    <a:srgbClr val="CC0000"/>
                  </a:solidFill>
                </a:ln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ONLINE </a:t>
            </a:r>
            <a:br>
              <a:rPr lang="cs-CZ" sz="4000" b="1" dirty="0">
                <a:ln>
                  <a:solidFill>
                    <a:srgbClr val="CC0000"/>
                  </a:solidFill>
                </a:ln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cs-CZ" sz="4000" b="1" dirty="0">
                <a:ln>
                  <a:solidFill>
                    <a:srgbClr val="CC0000"/>
                  </a:solidFill>
                </a:ln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SEXUÁLNÍ NÁTLAK </a:t>
            </a:r>
            <a:br>
              <a:rPr lang="cs-CZ" sz="4000" b="1" dirty="0">
                <a:ln>
                  <a:solidFill>
                    <a:srgbClr val="CC0000"/>
                  </a:solidFill>
                </a:ln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cs-CZ" sz="4000" b="1" dirty="0">
                <a:ln>
                  <a:solidFill>
                    <a:srgbClr val="CC0000"/>
                  </a:solidFill>
                </a:ln>
                <a:solidFill>
                  <a:srgbClr val="CC00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 VYDÍRÁNÍ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80C2660A-3900-3742-5AA5-5C71A57D78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7225" t="35483" r="11321" b="1843"/>
          <a:stretch/>
        </p:blipFill>
        <p:spPr>
          <a:xfrm>
            <a:off x="390928" y="4277573"/>
            <a:ext cx="6777817" cy="553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072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Obrázek 23">
            <a:extLst>
              <a:ext uri="{FF2B5EF4-FFF2-40B4-BE49-F238E27FC236}">
                <a16:creationId xmlns:a16="http://schemas.microsoft.com/office/drawing/2014/main" id="{5654C8A3-30F4-294F-BDC5-5D1C439625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164" y="1003084"/>
            <a:ext cx="444500" cy="635000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B6968D2D-25FD-4F5F-09E5-65F82B5DCC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sp>
        <p:nvSpPr>
          <p:cNvPr id="13" name="Rectangle 1">
            <a:extLst>
              <a:ext uri="{FF2B5EF4-FFF2-40B4-BE49-F238E27FC236}">
                <a16:creationId xmlns:a16="http://schemas.microsoft.com/office/drawing/2014/main" id="{68B4B508-4F2B-8893-EC58-69C35310F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8577" y="3407140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" name="object 10">
            <a:extLst>
              <a:ext uri="{FF2B5EF4-FFF2-40B4-BE49-F238E27FC236}">
                <a16:creationId xmlns:a16="http://schemas.microsoft.com/office/drawing/2014/main" id="{F81972AD-C68F-9855-33C0-6CB4F1BB518E}"/>
              </a:ext>
            </a:extLst>
          </p:cNvPr>
          <p:cNvSpPr txBox="1"/>
          <p:nvPr/>
        </p:nvSpPr>
        <p:spPr>
          <a:xfrm>
            <a:off x="1230536" y="3169665"/>
            <a:ext cx="5114846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just"/>
            <a:r>
              <a:rPr lang="cs-CZ" sz="1800" b="1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Co udělal Patrik špatně</a:t>
            </a:r>
            <a:endParaRPr lang="cs-CZ" sz="18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35" name="Skupina 34">
            <a:extLst>
              <a:ext uri="{FF2B5EF4-FFF2-40B4-BE49-F238E27FC236}">
                <a16:creationId xmlns:a16="http://schemas.microsoft.com/office/drawing/2014/main" id="{C15E411F-3BCC-20DC-B4A8-F0AEF0C15B57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36" name="Obrázek 35">
              <a:extLst>
                <a:ext uri="{FF2B5EF4-FFF2-40B4-BE49-F238E27FC236}">
                  <a16:creationId xmlns:a16="http://schemas.microsoft.com/office/drawing/2014/main" id="{5488AB78-06B2-E70F-03C7-B680B944E9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37" name="Podnadpis 2">
              <a:extLst>
                <a:ext uri="{FF2B5EF4-FFF2-40B4-BE49-F238E27FC236}">
                  <a16:creationId xmlns:a16="http://schemas.microsoft.com/office/drawing/2014/main" id="{D1FA259A-2606-5DB1-63C0-589FE7EBAA51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1</a:t>
              </a:r>
            </a:p>
          </p:txBody>
        </p:sp>
      </p:grpSp>
      <p:sp>
        <p:nvSpPr>
          <p:cNvPr id="4" name="Nadpis 1">
            <a:extLst>
              <a:ext uri="{FF2B5EF4-FFF2-40B4-BE49-F238E27FC236}">
                <a16:creationId xmlns:a16="http://schemas.microsoft.com/office/drawing/2014/main" id="{63D6A73B-1E86-07B6-0FFE-454D7D4CB75B}"/>
              </a:ext>
            </a:extLst>
          </p:cNvPr>
          <p:cNvSpPr txBox="1">
            <a:spLocks/>
          </p:cNvSpPr>
          <p:nvPr/>
        </p:nvSpPr>
        <p:spPr>
          <a:xfrm>
            <a:off x="2336146" y="1210191"/>
            <a:ext cx="3868287" cy="4843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dirty="0"/>
              <a:t>ONLINE SEXUÁLNÍ NÁTLAK A VYDÍRÁNÍ</a:t>
            </a:r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1FDB23AE-0F6C-5699-D7F9-8A1BB508C699}"/>
              </a:ext>
            </a:extLst>
          </p:cNvPr>
          <p:cNvSpPr txBox="1"/>
          <p:nvPr/>
        </p:nvSpPr>
        <p:spPr>
          <a:xfrm>
            <a:off x="1230536" y="3628729"/>
            <a:ext cx="4973897" cy="25834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42900" lvl="0" indent="-342900">
              <a:spcBef>
                <a:spcPts val="5"/>
              </a:spcBef>
              <a:spcAft>
                <a:spcPts val="600"/>
              </a:spcAft>
              <a:buFont typeface="+mj-lt"/>
              <a:buAutoNum type="arabicPeriod"/>
              <a:tabLst>
                <a:tab pos="334645" algn="l"/>
              </a:tabLst>
            </a:pPr>
            <a:r>
              <a:rPr lang="cs-CZ" sz="12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Co udělal Patrik špatně?</a:t>
            </a:r>
          </a:p>
          <a:p>
            <a:pPr marL="342900" lvl="0" indent="-342900">
              <a:spcBef>
                <a:spcPts val="335"/>
              </a:spcBef>
              <a:spcAft>
                <a:spcPts val="600"/>
              </a:spcAft>
              <a:buFont typeface="+mj-lt"/>
              <a:buAutoNum type="arabicPeriod"/>
              <a:tabLst>
                <a:tab pos="334645" algn="l"/>
              </a:tabLst>
            </a:pPr>
            <a:r>
              <a:rPr lang="cs-CZ" sz="12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Jak byste situaci řešili, kdybyste byli na Patrikově místě?</a:t>
            </a:r>
          </a:p>
          <a:p>
            <a:pPr marL="342900" lvl="0" indent="-342900">
              <a:spcBef>
                <a:spcPts val="335"/>
              </a:spcBef>
              <a:spcAft>
                <a:spcPts val="600"/>
              </a:spcAft>
              <a:buFont typeface="+mj-lt"/>
              <a:buAutoNum type="arabicPeriod"/>
              <a:tabLst>
                <a:tab pos="334645" algn="l"/>
              </a:tabLst>
            </a:pPr>
            <a:r>
              <a:rPr lang="cs-CZ" sz="12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Pomohlo by třeba, kdybyste si daného uživatele zablokovali?</a:t>
            </a:r>
          </a:p>
          <a:p>
            <a:pPr marL="342900" marR="236855" lvl="0" indent="-342900">
              <a:spcBef>
                <a:spcPts val="335"/>
              </a:spcBef>
              <a:spcAft>
                <a:spcPts val="600"/>
              </a:spcAft>
              <a:buFont typeface="+mj-lt"/>
              <a:buAutoNum type="arabicPeriod"/>
              <a:tabLst>
                <a:tab pos="335280" algn="l"/>
              </a:tabLst>
            </a:pPr>
            <a:r>
              <a:rPr lang="cs-CZ" sz="12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Myslíte si, že kdyby Patrik intimní materiály pachateli neodeslal, ten by splnil své výhrůžky a poslal intimní materiály třeba jeho rodičům?</a:t>
            </a:r>
          </a:p>
          <a:p>
            <a:pPr marL="342900" lvl="0" indent="-342900">
              <a:spcAft>
                <a:spcPts val="600"/>
              </a:spcAft>
              <a:buFont typeface="+mj-lt"/>
              <a:buAutoNum type="arabicPeriod"/>
              <a:tabLst>
                <a:tab pos="334645" algn="l"/>
              </a:tabLst>
            </a:pPr>
            <a:r>
              <a:rPr lang="cs-CZ" sz="12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Koho byste kontaktovali s prosbou o pomoc v situaci, kdy by vás někdo vydíral?</a:t>
            </a:r>
          </a:p>
          <a:p>
            <a:pPr marL="342900" marR="236220" lvl="0" indent="-342900">
              <a:spcBef>
                <a:spcPts val="335"/>
              </a:spcBef>
              <a:spcAft>
                <a:spcPts val="600"/>
              </a:spcAft>
              <a:buFont typeface="+mj-lt"/>
              <a:buAutoNum type="arabicPeriod"/>
              <a:tabLst>
                <a:tab pos="335280" algn="l"/>
              </a:tabLst>
            </a:pPr>
            <a:r>
              <a:rPr lang="cs-CZ" sz="12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Slyšeli jste někdy slovo </a:t>
            </a:r>
            <a:r>
              <a:rPr lang="cs-CZ" sz="1200" dirty="0" err="1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sexting</a:t>
            </a:r>
            <a:r>
              <a:rPr lang="cs-CZ" sz="12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? Co znamená? Poskytli byste svou intimní fotografii či video třeba svému partnerovi, tedy ne neznámé osobě? (klukovi, holce)</a:t>
            </a:r>
          </a:p>
        </p:txBody>
      </p:sp>
    </p:spTree>
    <p:extLst>
      <p:ext uri="{BB962C8B-B14F-4D97-AF65-F5344CB8AC3E}">
        <p14:creationId xmlns:p14="http://schemas.microsoft.com/office/powerpoint/2010/main" val="3447796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B6968D2D-25FD-4F5F-09E5-65F82B5DCC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grpSp>
        <p:nvGrpSpPr>
          <p:cNvPr id="3" name="Skupina 2">
            <a:extLst>
              <a:ext uri="{FF2B5EF4-FFF2-40B4-BE49-F238E27FC236}">
                <a16:creationId xmlns:a16="http://schemas.microsoft.com/office/drawing/2014/main" id="{F6516954-0464-AB35-A708-9846BF2F565E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4" name="Obrázek 3">
              <a:extLst>
                <a:ext uri="{FF2B5EF4-FFF2-40B4-BE49-F238E27FC236}">
                  <a16:creationId xmlns:a16="http://schemas.microsoft.com/office/drawing/2014/main" id="{2586EAD6-0F9A-9125-EA6B-0588921C2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5" name="Podnadpis 2">
              <a:extLst>
                <a:ext uri="{FF2B5EF4-FFF2-40B4-BE49-F238E27FC236}">
                  <a16:creationId xmlns:a16="http://schemas.microsoft.com/office/drawing/2014/main" id="{DF7DD77B-D07F-8F68-7994-F172595AC002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1</a:t>
              </a:r>
            </a:p>
          </p:txBody>
        </p:sp>
      </p:grpSp>
      <p:sp>
        <p:nvSpPr>
          <p:cNvPr id="13" name="Rectangle 1">
            <a:extLst>
              <a:ext uri="{FF2B5EF4-FFF2-40B4-BE49-F238E27FC236}">
                <a16:creationId xmlns:a16="http://schemas.microsoft.com/office/drawing/2014/main" id="{68B4B508-4F2B-8893-EC58-69C35310F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8577" y="3407140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EB06966-98CE-71CB-92C0-04FF5DA91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5923" y="992258"/>
            <a:ext cx="584200" cy="635000"/>
          </a:xfrm>
          <a:prstGeom prst="rect">
            <a:avLst/>
          </a:prstGeom>
        </p:spPr>
      </p:pic>
      <p:sp>
        <p:nvSpPr>
          <p:cNvPr id="9" name="Rectangle 1">
            <a:extLst>
              <a:ext uri="{FF2B5EF4-FFF2-40B4-BE49-F238E27FC236}">
                <a16:creationId xmlns:a16="http://schemas.microsoft.com/office/drawing/2014/main" id="{F9007E2A-D581-F087-221D-3CC793095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5570" y="4286608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6541640A-76DE-5B24-6751-8A2A699593DC}"/>
              </a:ext>
            </a:extLst>
          </p:cNvPr>
          <p:cNvSpPr txBox="1"/>
          <p:nvPr/>
        </p:nvSpPr>
        <p:spPr>
          <a:xfrm>
            <a:off x="1230536" y="3169665"/>
            <a:ext cx="5114846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800" b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Jak by příběh pokračoval</a:t>
            </a:r>
            <a:endParaRPr lang="cs-CZ" sz="18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Nadpis 1">
            <a:extLst>
              <a:ext uri="{FF2B5EF4-FFF2-40B4-BE49-F238E27FC236}">
                <a16:creationId xmlns:a16="http://schemas.microsoft.com/office/drawing/2014/main" id="{BBFD9248-3B2B-3AB8-EEE8-01E74695F9F7}"/>
              </a:ext>
            </a:extLst>
          </p:cNvPr>
          <p:cNvSpPr txBox="1">
            <a:spLocks/>
          </p:cNvSpPr>
          <p:nvPr/>
        </p:nvSpPr>
        <p:spPr>
          <a:xfrm>
            <a:off x="2336146" y="1210191"/>
            <a:ext cx="3868287" cy="4843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dirty="0"/>
              <a:t>ONLINE SEXUÁLNÍ NÁTLAK A VYDÍRÁNÍ</a:t>
            </a:r>
          </a:p>
        </p:txBody>
      </p:sp>
      <p:sp>
        <p:nvSpPr>
          <p:cNvPr id="26" name="object 10">
            <a:extLst>
              <a:ext uri="{FF2B5EF4-FFF2-40B4-BE49-F238E27FC236}">
                <a16:creationId xmlns:a16="http://schemas.microsoft.com/office/drawing/2014/main" id="{D6E8CE4E-5386-BBC5-2C5E-EDAB60A129EF}"/>
              </a:ext>
            </a:extLst>
          </p:cNvPr>
          <p:cNvSpPr txBox="1"/>
          <p:nvPr/>
        </p:nvSpPr>
        <p:spPr>
          <a:xfrm>
            <a:off x="1230536" y="3628729"/>
            <a:ext cx="4973897" cy="116762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42900" lvl="0" indent="-342900">
              <a:spcBef>
                <a:spcPts val="5"/>
              </a:spcBef>
              <a:spcAft>
                <a:spcPts val="600"/>
              </a:spcAft>
              <a:buClr>
                <a:srgbClr val="3C3C3B"/>
              </a:buClr>
              <a:buSzPts val="1100"/>
              <a:buFont typeface="+mj-lt"/>
              <a:buAutoNum type="arabicPeriod"/>
              <a:tabLst>
                <a:tab pos="334645" algn="l"/>
              </a:tabLst>
            </a:pPr>
            <a:r>
              <a:rPr lang="cs-CZ" sz="1200" dirty="0"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Jak by mohl příběh pokračovat, kdyby se o Patrikově komunikaci nedozvěděli rodiče?</a:t>
            </a:r>
          </a:p>
          <a:p>
            <a:pPr marL="342900" lvl="0" indent="-342900">
              <a:spcBef>
                <a:spcPts val="335"/>
              </a:spcBef>
              <a:spcAft>
                <a:spcPts val="600"/>
              </a:spcAft>
              <a:buClr>
                <a:srgbClr val="3C3C3B"/>
              </a:buClr>
              <a:buSzPts val="1100"/>
              <a:buFont typeface="+mj-lt"/>
              <a:buAutoNum type="arabicPeriod"/>
              <a:tabLst>
                <a:tab pos="334645" algn="l"/>
              </a:tabLst>
            </a:pPr>
            <a:r>
              <a:rPr lang="cs-CZ" sz="1200" dirty="0"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Myslíte si, že by dokázal vyděrač Patrika přimět k osobní schůzce </a:t>
            </a:r>
            <a:br>
              <a:rPr lang="cs-CZ" sz="1200" dirty="0"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</a:br>
            <a:r>
              <a:rPr lang="cs-CZ" sz="1200" dirty="0"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v reálném světě?</a:t>
            </a:r>
          </a:p>
          <a:p>
            <a:pPr marL="342900" lvl="0" indent="-342900">
              <a:spcBef>
                <a:spcPts val="335"/>
              </a:spcBef>
              <a:spcAft>
                <a:spcPts val="600"/>
              </a:spcAft>
              <a:buClr>
                <a:srgbClr val="3C3C3B"/>
              </a:buClr>
              <a:buSzPts val="1100"/>
              <a:buFont typeface="+mj-lt"/>
              <a:buAutoNum type="arabicPeriod"/>
              <a:tabLst>
                <a:tab pos="334645" algn="l"/>
              </a:tabLst>
            </a:pPr>
            <a:r>
              <a:rPr lang="cs-CZ" sz="1200" dirty="0"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Slyšeli jste někdy slovo </a:t>
            </a:r>
            <a:r>
              <a:rPr lang="cs-CZ" sz="1200" dirty="0" err="1"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kybergrooming</a:t>
            </a:r>
            <a:r>
              <a:rPr lang="cs-CZ" sz="1200" dirty="0"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? Co to slovo znamená?</a:t>
            </a:r>
          </a:p>
        </p:txBody>
      </p:sp>
    </p:spTree>
    <p:extLst>
      <p:ext uri="{BB962C8B-B14F-4D97-AF65-F5344CB8AC3E}">
        <p14:creationId xmlns:p14="http://schemas.microsoft.com/office/powerpoint/2010/main" val="788095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ázek 18">
            <a:extLst>
              <a:ext uri="{FF2B5EF4-FFF2-40B4-BE49-F238E27FC236}">
                <a16:creationId xmlns:a16="http://schemas.microsoft.com/office/drawing/2014/main" id="{3A6429A0-98D1-C041-94C4-747E828611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grpSp>
        <p:nvGrpSpPr>
          <p:cNvPr id="5" name="Skupina 4">
            <a:extLst>
              <a:ext uri="{FF2B5EF4-FFF2-40B4-BE49-F238E27FC236}">
                <a16:creationId xmlns:a16="http://schemas.microsoft.com/office/drawing/2014/main" id="{772A6FB7-9DD5-49A3-DBF2-CE0782BCB122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892A5323-12F9-9052-DA1F-8D49DE24C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7" name="Podnadpis 2">
              <a:extLst>
                <a:ext uri="{FF2B5EF4-FFF2-40B4-BE49-F238E27FC236}">
                  <a16:creationId xmlns:a16="http://schemas.microsoft.com/office/drawing/2014/main" id="{A0C4E0CB-4C0B-C21F-D7C1-B047289A4C86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1</a:t>
              </a:r>
            </a:p>
            <a:p>
              <a:endParaRPr lang="cs-CZ" sz="1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sp>
        <p:nvSpPr>
          <p:cNvPr id="8" name="object 10">
            <a:extLst>
              <a:ext uri="{FF2B5EF4-FFF2-40B4-BE49-F238E27FC236}">
                <a16:creationId xmlns:a16="http://schemas.microsoft.com/office/drawing/2014/main" id="{D71FA880-DFF3-6D48-D836-6015DA34E7CA}"/>
              </a:ext>
            </a:extLst>
          </p:cNvPr>
          <p:cNvSpPr txBox="1"/>
          <p:nvPr/>
        </p:nvSpPr>
        <p:spPr>
          <a:xfrm>
            <a:off x="1230536" y="3169665"/>
            <a:ext cx="5114846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just"/>
            <a:r>
              <a:rPr lang="cs-CZ" sz="1800" b="1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Ochrana zneužití osobních údajů</a:t>
            </a:r>
            <a:endParaRPr lang="cs-CZ" sz="18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Nadpis 1">
            <a:extLst>
              <a:ext uri="{FF2B5EF4-FFF2-40B4-BE49-F238E27FC236}">
                <a16:creationId xmlns:a16="http://schemas.microsoft.com/office/drawing/2014/main" id="{A5B0A750-7AF6-828A-1739-5FB80B5496C1}"/>
              </a:ext>
            </a:extLst>
          </p:cNvPr>
          <p:cNvSpPr txBox="1">
            <a:spLocks/>
          </p:cNvSpPr>
          <p:nvPr/>
        </p:nvSpPr>
        <p:spPr>
          <a:xfrm>
            <a:off x="2336146" y="1210191"/>
            <a:ext cx="3868287" cy="4843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dirty="0"/>
              <a:t>ONLINE SEXUÁLNÍ NÁTLAK A VYDÍRÁNÍ</a:t>
            </a:r>
          </a:p>
        </p:txBody>
      </p:sp>
      <p:pic>
        <p:nvPicPr>
          <p:cNvPr id="21" name="Obrázek 20">
            <a:extLst>
              <a:ext uri="{FF2B5EF4-FFF2-40B4-BE49-F238E27FC236}">
                <a16:creationId xmlns:a16="http://schemas.microsoft.com/office/drawing/2014/main" id="{A97C5FA6-9D0F-F059-9D92-2733183FA0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5923" y="1006546"/>
            <a:ext cx="584200" cy="647700"/>
          </a:xfrm>
          <a:prstGeom prst="rect">
            <a:avLst/>
          </a:prstGeom>
        </p:spPr>
      </p:pic>
      <p:sp>
        <p:nvSpPr>
          <p:cNvPr id="24" name="object 10">
            <a:extLst>
              <a:ext uri="{FF2B5EF4-FFF2-40B4-BE49-F238E27FC236}">
                <a16:creationId xmlns:a16="http://schemas.microsoft.com/office/drawing/2014/main" id="{19EA32BA-F147-3B8C-17BE-616AEDC1233D}"/>
              </a:ext>
            </a:extLst>
          </p:cNvPr>
          <p:cNvSpPr txBox="1"/>
          <p:nvPr/>
        </p:nvSpPr>
        <p:spPr>
          <a:xfrm>
            <a:off x="1230536" y="3628729"/>
            <a:ext cx="5114846" cy="109068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0" lvl="1" indent="-285750">
              <a:spcAft>
                <a:spcPts val="600"/>
              </a:spcAft>
              <a:buClr>
                <a:srgbClr val="3C3C3B"/>
              </a:buClr>
              <a:buSzPts val="1100"/>
              <a:buFont typeface="+mj-lt"/>
              <a:buAutoNum type="arabicPeriod"/>
              <a:tabLst>
                <a:tab pos="386080" algn="l"/>
              </a:tabLst>
            </a:pPr>
            <a:r>
              <a:rPr lang="cs-CZ" sz="1200" b="1" dirty="0"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Ochrana osobních údajů na internetu</a:t>
            </a:r>
            <a:endParaRPr lang="cs-CZ" sz="12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558900" marR="213995" lvl="0" indent="-342900">
              <a:spcBef>
                <a:spcPts val="5"/>
              </a:spcBef>
              <a:spcAft>
                <a:spcPts val="600"/>
              </a:spcAft>
              <a:buFont typeface="+mj-lt"/>
              <a:buAutoNum type="arabicPeriod"/>
              <a:tabLst>
                <a:tab pos="335280" algn="l"/>
              </a:tabLst>
            </a:pPr>
            <a:r>
              <a:rPr lang="cs-CZ" sz="1200" u="none" strike="noStrike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V případě Patrika unikly na internet jeho osobní údaje. Jak si můžeme osobní údaje chránit? </a:t>
            </a:r>
          </a:p>
          <a:p>
            <a:pPr marL="558900" marR="213995" lvl="0" indent="-342900">
              <a:spcAft>
                <a:spcPts val="1200"/>
              </a:spcAft>
              <a:buFont typeface="+mj-lt"/>
              <a:buAutoNum type="arabicPeriod"/>
              <a:tabLst>
                <a:tab pos="335280" algn="l"/>
              </a:tabLst>
            </a:pPr>
            <a:r>
              <a:rPr lang="cs-CZ" sz="1200" u="none" strike="noStrike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Jakým způsobem lze osobní údaje zneužít, třeba údaje, které nejsou sexuálního charakteru?</a:t>
            </a:r>
            <a:endParaRPr lang="cs-CZ" sz="12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32" name="object 10">
            <a:extLst>
              <a:ext uri="{FF2B5EF4-FFF2-40B4-BE49-F238E27FC236}">
                <a16:creationId xmlns:a16="http://schemas.microsoft.com/office/drawing/2014/main" id="{CD49CA46-6E9B-3AF0-CDBE-C9A5EACF0A94}"/>
              </a:ext>
            </a:extLst>
          </p:cNvPr>
          <p:cNvSpPr txBox="1"/>
          <p:nvPr/>
        </p:nvSpPr>
        <p:spPr>
          <a:xfrm>
            <a:off x="1214293" y="4888012"/>
            <a:ext cx="5114846" cy="116762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0" lvl="1" indent="-285750">
              <a:spcAft>
                <a:spcPts val="600"/>
              </a:spcAft>
              <a:buClr>
                <a:srgbClr val="3C3C3B"/>
              </a:buClr>
              <a:buSzPts val="1100"/>
              <a:buFont typeface="+mj-lt"/>
              <a:buAutoNum type="arabicPeriod" startAt="2"/>
              <a:tabLst>
                <a:tab pos="386080" algn="l"/>
              </a:tabLst>
            </a:pPr>
            <a:r>
              <a:rPr lang="cs-CZ" sz="1200" b="1" dirty="0"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Ochrana osobních údajů na internetu</a:t>
            </a:r>
            <a:endParaRPr lang="cs-CZ" sz="12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558900" marR="213995" lvl="0" indent="-342900">
              <a:spcBef>
                <a:spcPts val="5"/>
              </a:spcBef>
              <a:spcAft>
                <a:spcPts val="600"/>
              </a:spcAft>
              <a:buFont typeface="+mj-lt"/>
              <a:buAutoNum type="arabicPeriod"/>
              <a:tabLst>
                <a:tab pos="335280" algn="l"/>
              </a:tabLst>
            </a:pPr>
            <a:r>
              <a:rPr lang="cs-CZ" sz="1200" u="none" strike="noStrike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Jaká jsou základní pravidla internetového seznamování? </a:t>
            </a:r>
          </a:p>
          <a:p>
            <a:pPr marL="558900" marR="213995" lvl="0" indent="-342900">
              <a:spcAft>
                <a:spcPts val="600"/>
              </a:spcAft>
              <a:buFont typeface="+mj-lt"/>
              <a:buAutoNum type="arabicPeriod"/>
              <a:tabLst>
                <a:tab pos="335280" algn="l"/>
              </a:tabLst>
            </a:pPr>
            <a:r>
              <a:rPr lang="cs-CZ" sz="1200" u="none" strike="noStrike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Jak si ověřit identitu člověka na internetu?</a:t>
            </a:r>
          </a:p>
          <a:p>
            <a:pPr marL="558900" marR="213995" lvl="0" indent="-342900">
              <a:spcAft>
                <a:spcPts val="600"/>
              </a:spcAft>
              <a:buFont typeface="+mj-lt"/>
              <a:buAutoNum type="arabicPeriod"/>
              <a:tabLst>
                <a:tab pos="335280" algn="l"/>
              </a:tabLst>
            </a:pPr>
            <a:r>
              <a:rPr lang="cs-CZ" sz="1200" dirty="0">
                <a:latin typeface="Georgia" panose="02040502050405020303" pitchFamily="18" charset="0"/>
                <a:ea typeface="Times New Roman" panose="02020603050405020304" pitchFamily="18" charset="0"/>
              </a:rPr>
              <a:t>Existují nějaká pravidla spojená s osobní schůzkou </a:t>
            </a:r>
            <a:br>
              <a:rPr lang="cs-CZ" sz="1200" dirty="0">
                <a:latin typeface="Georgia" panose="02040502050405020303" pitchFamily="18" charset="0"/>
                <a:ea typeface="Times New Roman" panose="02020603050405020304" pitchFamily="18" charset="0"/>
              </a:rPr>
            </a:br>
            <a:r>
              <a:rPr lang="cs-CZ" sz="1200" dirty="0">
                <a:latin typeface="Georgia" panose="02040502050405020303" pitchFamily="18" charset="0"/>
                <a:ea typeface="Times New Roman" panose="02020603050405020304" pitchFamily="18" charset="0"/>
              </a:rPr>
              <a:t>s </a:t>
            </a:r>
            <a:r>
              <a:rPr lang="cs-CZ" sz="1200" dirty="0" err="1">
                <a:latin typeface="Georgia" panose="02040502050405020303" pitchFamily="18" charset="0"/>
                <a:ea typeface="Times New Roman" panose="02020603050405020304" pitchFamily="18" charset="0"/>
              </a:rPr>
              <a:t>interentovými</a:t>
            </a:r>
            <a:r>
              <a:rPr lang="cs-CZ" sz="1200" dirty="0">
                <a:latin typeface="Georgia" panose="02040502050405020303" pitchFamily="18" charset="0"/>
                <a:ea typeface="Times New Roman" panose="02020603050405020304" pitchFamily="18" charset="0"/>
              </a:rPr>
              <a:t> kamarády?</a:t>
            </a:r>
            <a:endParaRPr lang="cs-CZ" sz="12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037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B03F3-18C9-58CF-5E0B-A00FC7AB8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ázek 18">
            <a:extLst>
              <a:ext uri="{FF2B5EF4-FFF2-40B4-BE49-F238E27FC236}">
                <a16:creationId xmlns:a16="http://schemas.microsoft.com/office/drawing/2014/main" id="{E4CC7418-73DA-00A1-4E66-A1DB6CBC2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grpSp>
        <p:nvGrpSpPr>
          <p:cNvPr id="5" name="Skupina 4">
            <a:extLst>
              <a:ext uri="{FF2B5EF4-FFF2-40B4-BE49-F238E27FC236}">
                <a16:creationId xmlns:a16="http://schemas.microsoft.com/office/drawing/2014/main" id="{9ED2CA6C-C1D0-716F-C4E8-6A01172414E2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29BB4867-CFB2-6AA4-EA49-30DE0DDC34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7" name="Podnadpis 2">
              <a:extLst>
                <a:ext uri="{FF2B5EF4-FFF2-40B4-BE49-F238E27FC236}">
                  <a16:creationId xmlns:a16="http://schemas.microsoft.com/office/drawing/2014/main" id="{AC6ECAB5-8373-3358-91C2-307DF43BF1FA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1</a:t>
              </a:r>
            </a:p>
            <a:p>
              <a:endParaRPr lang="cs-CZ" sz="1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sp>
        <p:nvSpPr>
          <p:cNvPr id="18" name="Nadpis 1">
            <a:extLst>
              <a:ext uri="{FF2B5EF4-FFF2-40B4-BE49-F238E27FC236}">
                <a16:creationId xmlns:a16="http://schemas.microsoft.com/office/drawing/2014/main" id="{EF7ACACC-79B3-5442-2DFC-44283AD13640}"/>
              </a:ext>
            </a:extLst>
          </p:cNvPr>
          <p:cNvSpPr txBox="1">
            <a:spLocks/>
          </p:cNvSpPr>
          <p:nvPr/>
        </p:nvSpPr>
        <p:spPr>
          <a:xfrm>
            <a:off x="2336146" y="1210191"/>
            <a:ext cx="3868287" cy="4843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dirty="0"/>
              <a:t>ONLINE SEXUÁLNÍ NÁTLAK A VYDÍRÁNÍ</a:t>
            </a:r>
          </a:p>
        </p:txBody>
      </p:sp>
      <p:pic>
        <p:nvPicPr>
          <p:cNvPr id="20" name="Obrázek 19">
            <a:extLst>
              <a:ext uri="{FF2B5EF4-FFF2-40B4-BE49-F238E27FC236}">
                <a16:creationId xmlns:a16="http://schemas.microsoft.com/office/drawing/2014/main" id="{58B8E4CE-30EF-1B18-79A0-94B3225367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2671" y="1019246"/>
            <a:ext cx="609600" cy="635000"/>
          </a:xfrm>
          <a:prstGeom prst="rect">
            <a:avLst/>
          </a:prstGeom>
        </p:spPr>
      </p:pic>
      <p:sp>
        <p:nvSpPr>
          <p:cNvPr id="22" name="object 10">
            <a:extLst>
              <a:ext uri="{FF2B5EF4-FFF2-40B4-BE49-F238E27FC236}">
                <a16:creationId xmlns:a16="http://schemas.microsoft.com/office/drawing/2014/main" id="{986C7933-3003-720F-4131-316FDBB5E4CE}"/>
              </a:ext>
            </a:extLst>
          </p:cNvPr>
          <p:cNvSpPr txBox="1"/>
          <p:nvPr/>
        </p:nvSpPr>
        <p:spPr>
          <a:xfrm>
            <a:off x="1230536" y="3169665"/>
            <a:ext cx="5114846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800" b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Jana (rozšiřující aktivita)</a:t>
            </a:r>
            <a:endParaRPr lang="cs-CZ" sz="18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object 10">
            <a:extLst>
              <a:ext uri="{FF2B5EF4-FFF2-40B4-BE49-F238E27FC236}">
                <a16:creationId xmlns:a16="http://schemas.microsoft.com/office/drawing/2014/main" id="{230E0D28-4C6F-7FB5-4EAE-79D291E005C9}"/>
              </a:ext>
            </a:extLst>
          </p:cNvPr>
          <p:cNvSpPr txBox="1"/>
          <p:nvPr/>
        </p:nvSpPr>
        <p:spPr>
          <a:xfrm>
            <a:off x="1230536" y="3628729"/>
            <a:ext cx="4973897" cy="1937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243840">
              <a:spcAft>
                <a:spcPts val="600"/>
              </a:spcAft>
            </a:pPr>
            <a:r>
              <a:rPr lang="cs-CZ" sz="1200" b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Příběh</a:t>
            </a:r>
            <a:endParaRPr lang="cs-CZ" sz="12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R="243840">
              <a:spcAft>
                <a:spcPts val="600"/>
              </a:spcAft>
            </a:pPr>
            <a:r>
              <a:rPr lang="cs-CZ" sz="12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Čtrnáctiletá Jana chodila se šestnáctiletým Martinem druhým rokem. Milovala ho, zbožňovala a věřila mu. V rámci důvěry mu také prostřednictvím WhatsAppu či jiného komunikátoru poskytla několik intimních fotografií – na některých byla zachycena v podprsence, na některých však byla také zcela obnažena. Martin ji však po dvou letech podvedl a Jana se s ním rozešla. Martin rozchod nezvládl a začal Janu vydírat. Pokud se k němu nevrátí, začne její intimní fotografie </a:t>
            </a:r>
            <a:br>
              <a:rPr lang="cs-CZ" sz="12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</a:br>
            <a:r>
              <a:rPr lang="cs-CZ" sz="12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s urážlivým textem šířit internetem, pošle je jejím přátelům, rodičům, ale také zcela neznámým lidem…</a:t>
            </a:r>
          </a:p>
        </p:txBody>
      </p:sp>
      <p:sp>
        <p:nvSpPr>
          <p:cNvPr id="24" name="object 10">
            <a:extLst>
              <a:ext uri="{FF2B5EF4-FFF2-40B4-BE49-F238E27FC236}">
                <a16:creationId xmlns:a16="http://schemas.microsoft.com/office/drawing/2014/main" id="{0531E05B-2C4A-F25C-1F9B-14399B7B524C}"/>
              </a:ext>
            </a:extLst>
          </p:cNvPr>
          <p:cNvSpPr txBox="1"/>
          <p:nvPr/>
        </p:nvSpPr>
        <p:spPr>
          <a:xfrm>
            <a:off x="1230536" y="5734398"/>
            <a:ext cx="4973897" cy="262187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243840">
              <a:spcAft>
                <a:spcPts val="600"/>
              </a:spcAft>
            </a:pPr>
            <a:r>
              <a:rPr lang="cs-CZ" sz="1200" b="1" dirty="0">
                <a:latin typeface="Georgia" panose="02040502050405020303" pitchFamily="18" charset="0"/>
                <a:ea typeface="Times New Roman" panose="02020603050405020304" pitchFamily="18" charset="0"/>
              </a:rPr>
              <a:t>O</a:t>
            </a:r>
            <a:r>
              <a:rPr lang="cs-CZ" sz="1200" b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tázky</a:t>
            </a:r>
            <a:endParaRPr lang="cs-CZ" sz="12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600"/>
              </a:spcAft>
              <a:buClr>
                <a:srgbClr val="3C3C3B"/>
              </a:buClr>
              <a:buSzPts val="1100"/>
              <a:buFont typeface="+mj-lt"/>
              <a:buAutoNum type="arabicPeriod"/>
              <a:tabLst>
                <a:tab pos="334645" algn="l"/>
              </a:tabLst>
            </a:pPr>
            <a:r>
              <a:rPr lang="cs-CZ" sz="1200" dirty="0"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Jak se liší tento příběh od příběhu Patrika?</a:t>
            </a:r>
          </a:p>
          <a:p>
            <a:pPr marL="342900" lvl="0" indent="-342900">
              <a:spcBef>
                <a:spcPts val="335"/>
              </a:spcBef>
              <a:spcAft>
                <a:spcPts val="600"/>
              </a:spcAft>
              <a:buClr>
                <a:srgbClr val="3C3C3B"/>
              </a:buClr>
              <a:buSzPts val="1100"/>
              <a:buFont typeface="+mj-lt"/>
              <a:buAutoNum type="arabicPeriod"/>
              <a:tabLst>
                <a:tab pos="334645" algn="l"/>
              </a:tabLst>
            </a:pPr>
            <a:r>
              <a:rPr lang="cs-CZ" sz="1200" dirty="0"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Jak byste situaci řešili, kdybyste byli na místě Jany?</a:t>
            </a:r>
          </a:p>
          <a:p>
            <a:pPr marL="342900" lvl="0" indent="-342900">
              <a:spcBef>
                <a:spcPts val="335"/>
              </a:spcBef>
              <a:spcAft>
                <a:spcPts val="600"/>
              </a:spcAft>
              <a:buClr>
                <a:srgbClr val="3C3C3B"/>
              </a:buClr>
              <a:buSzPts val="1100"/>
              <a:buFont typeface="+mj-lt"/>
              <a:buAutoNum type="arabicPeriod"/>
              <a:tabLst>
                <a:tab pos="334645" algn="l"/>
              </a:tabLst>
            </a:pPr>
            <a:r>
              <a:rPr lang="cs-CZ" sz="1200" dirty="0"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Dopustil se Martin nějakého trestného činu?</a:t>
            </a:r>
          </a:p>
          <a:p>
            <a:pPr marL="342900" marR="230505" lvl="0" indent="-342900">
              <a:spcBef>
                <a:spcPts val="335"/>
              </a:spcBef>
              <a:spcAft>
                <a:spcPts val="600"/>
              </a:spcAft>
              <a:buClr>
                <a:srgbClr val="3C3C3B"/>
              </a:buClr>
              <a:buSzPts val="1100"/>
              <a:buFont typeface="+mj-lt"/>
              <a:buAutoNum type="arabicPeriod"/>
              <a:tabLst>
                <a:tab pos="335280" algn="l"/>
              </a:tabLst>
            </a:pPr>
            <a:r>
              <a:rPr lang="cs-CZ" sz="1200" dirty="0"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Každý osobní údaj, který na internetu sdílíme (ať již s neznámými či známými osobami), má svou hodnotu. Stejně tak mohou být osobní údaje zneužity proti nám. Jakým způsobem?</a:t>
            </a:r>
          </a:p>
          <a:p>
            <a:pPr marL="342900" lvl="0" indent="-342900">
              <a:spcAft>
                <a:spcPts val="600"/>
              </a:spcAft>
              <a:buClr>
                <a:srgbClr val="3C3C3B"/>
              </a:buClr>
              <a:buSzPts val="1100"/>
              <a:buFont typeface="+mj-lt"/>
              <a:buAutoNum type="arabicPeriod"/>
              <a:tabLst>
                <a:tab pos="334645" algn="l"/>
              </a:tabLst>
            </a:pPr>
            <a:r>
              <a:rPr lang="cs-CZ" sz="1200" dirty="0"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Víte, jak si chránit osobní údaje třeba na Facebooku, Instagramu nebo Snapchatu?</a:t>
            </a:r>
          </a:p>
          <a:p>
            <a:pPr>
              <a:spcAft>
                <a:spcPts val="600"/>
              </a:spcAft>
            </a:pPr>
            <a:br>
              <a:rPr lang="cs-CZ" sz="12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</a:br>
            <a:r>
              <a:rPr lang="cs-CZ" sz="12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76021338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10076</TotalTime>
  <Words>436</Words>
  <Application>Microsoft Macintosh PowerPoint</Application>
  <PresentationFormat>Vlastní</PresentationFormat>
  <Paragraphs>40</Paragraphs>
  <Slides>5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11" baseType="lpstr">
      <vt:lpstr>Arial</vt:lpstr>
      <vt:lpstr>Arial Black</vt:lpstr>
      <vt:lpstr>Calibri</vt:lpstr>
      <vt:lpstr>Calibri Light</vt:lpstr>
      <vt:lpstr>Georgia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Ruttkayova, Zlata</dc:creator>
  <cp:lastModifiedBy>Hauserová, Petra</cp:lastModifiedBy>
  <cp:revision>112</cp:revision>
  <dcterms:created xsi:type="dcterms:W3CDTF">2020-06-29T11:54:29Z</dcterms:created>
  <dcterms:modified xsi:type="dcterms:W3CDTF">2024-08-22T11:57:00Z</dcterms:modified>
</cp:coreProperties>
</file>