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sldIdLst>
    <p:sldId id="256" r:id="rId2"/>
    <p:sldId id="283" r:id="rId3"/>
    <p:sldId id="328" r:id="rId4"/>
    <p:sldId id="306" r:id="rId5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90" userDrawn="1">
          <p15:clr>
            <a:srgbClr val="A4A3A4"/>
          </p15:clr>
        </p15:guide>
        <p15:guide id="2" pos="235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0000"/>
    <a:srgbClr val="B9C7D4"/>
    <a:srgbClr val="656C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19"/>
    <p:restoredTop sz="96006"/>
  </p:normalViewPr>
  <p:slideViewPr>
    <p:cSldViewPr snapToGrid="0" snapToObjects="1">
      <p:cViewPr varScale="1">
        <p:scale>
          <a:sx n="67" d="100"/>
          <a:sy n="67" d="100"/>
        </p:scale>
        <p:origin x="3280" y="200"/>
      </p:cViewPr>
      <p:guideLst>
        <p:guide orient="horz" pos="3390"/>
        <p:guide pos="235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D8BB9E-9D3D-EF4D-9B51-A9B4A902A483}" type="datetimeFigureOut">
              <a:rPr lang="cs-CZ" smtClean="0"/>
              <a:t>22.08.2024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A05ADE-BA2E-CF46-BB02-19DCE2578A3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4055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81866" y="982133"/>
            <a:ext cx="3910833" cy="785427"/>
          </a:xfrm>
        </p:spPr>
        <p:txBody>
          <a:bodyPr anchor="b">
            <a:normAutofit/>
          </a:bodyPr>
          <a:lstStyle>
            <a:lvl1pPr algn="l">
              <a:defRPr sz="2400" cap="all" baseline="0">
                <a:solidFill>
                  <a:srgbClr val="CC0000"/>
                </a:solidFill>
                <a:latin typeface="Arial Black" panose="020B0604020202020204" pitchFamily="34" charset="0"/>
              </a:defRPr>
            </a:lvl1pPr>
          </a:lstStyle>
          <a:p>
            <a:r>
              <a:rPr lang="cs-CZ" dirty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>
            <a:normAutofit/>
          </a:bodyPr>
          <a:lstStyle>
            <a:lvl1pPr marL="0" indent="0" algn="l">
              <a:buNone/>
              <a:defRPr sz="800" baseline="0">
                <a:latin typeface="Arial" panose="020B0604020202020204" pitchFamily="34" charset="0"/>
              </a:defRPr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cs-CZ" dirty="0"/>
              <a:t>Kliknutím můžete upravit styl předlohy.</a:t>
            </a:r>
            <a:endParaRPr lang="en-US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99F8F185-8230-BB45-B8A2-CDC5FEBC38B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587" y="-10212"/>
            <a:ext cx="7556500" cy="626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49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5E623-4BA4-4F48-AA09-AA13D1432802}" type="datetimeFigureOut">
              <a:rPr lang="cs-CZ" smtClean="0"/>
              <a:t>22.08.2024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649BF-F682-9E40-9147-8CC4C701DA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325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5E623-4BA4-4F48-AA09-AA13D1432802}" type="datetimeFigureOut">
              <a:rPr lang="cs-CZ" smtClean="0"/>
              <a:t>22.08.2024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649BF-F682-9E40-9147-8CC4C701DA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1774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5E623-4BA4-4F48-AA09-AA13D1432802}" type="datetimeFigureOut">
              <a:rPr lang="cs-CZ" smtClean="0"/>
              <a:t>22.08.2024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649BF-F682-9E40-9147-8CC4C701DA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799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5E623-4BA4-4F48-AA09-AA13D1432802}" type="datetimeFigureOut">
              <a:rPr lang="cs-CZ" smtClean="0"/>
              <a:t>22.08.2024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649BF-F682-9E40-9147-8CC4C701DA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3773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5E623-4BA4-4F48-AA09-AA13D1432802}" type="datetimeFigureOut">
              <a:rPr lang="cs-CZ" smtClean="0"/>
              <a:t>22.08.2024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649BF-F682-9E40-9147-8CC4C701DA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8338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5E623-4BA4-4F48-AA09-AA13D1432802}" type="datetimeFigureOut">
              <a:rPr lang="cs-CZ" smtClean="0"/>
              <a:t>22.08.2024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649BF-F682-9E40-9147-8CC4C701DA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6212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5E623-4BA4-4F48-AA09-AA13D1432802}" type="datetimeFigureOut">
              <a:rPr lang="cs-CZ" smtClean="0"/>
              <a:t>22.08.2024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649BF-F682-9E40-9147-8CC4C701DA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84633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5E623-4BA4-4F48-AA09-AA13D1432802}" type="datetimeFigureOut">
              <a:rPr lang="cs-CZ" smtClean="0"/>
              <a:t>22.08.2024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649BF-F682-9E40-9147-8CC4C701DA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47779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5E623-4BA4-4F48-AA09-AA13D1432802}" type="datetimeFigureOut">
              <a:rPr lang="cs-CZ" smtClean="0"/>
              <a:t>22.08.2024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649BF-F682-9E40-9147-8CC4C701DA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2901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5E623-4BA4-4F48-AA09-AA13D1432802}" type="datetimeFigureOut">
              <a:rPr lang="cs-CZ" smtClean="0"/>
              <a:t>22.08.2024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649BF-F682-9E40-9147-8CC4C701DA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3300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F5E623-4BA4-4F48-AA09-AA13D1432802}" type="datetimeFigureOut">
              <a:rPr lang="cs-CZ" smtClean="0"/>
              <a:t>22.08.2024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1649BF-F682-9E40-9147-8CC4C701DA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38176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cs.wikipedia.org/wiki/Netiketa" TargetMode="Externa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55;p13">
            <a:extLst>
              <a:ext uri="{FF2B5EF4-FFF2-40B4-BE49-F238E27FC236}">
                <a16:creationId xmlns:a16="http://schemas.microsoft.com/office/drawing/2014/main" id="{454777D8-217D-6F40-80CF-2881CF5965F8}"/>
              </a:ext>
            </a:extLst>
          </p:cNvPr>
          <p:cNvSpPr/>
          <p:nvPr/>
        </p:nvSpPr>
        <p:spPr>
          <a:xfrm>
            <a:off x="-395033" y="1878598"/>
            <a:ext cx="8349740" cy="13980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91425" rIns="90000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cs-CZ" sz="3200" b="1" dirty="0">
                <a:ln>
                  <a:solidFill>
                    <a:srgbClr val="CC0000"/>
                  </a:solidFill>
                </a:ln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NETIKETA A PRAVIDLA </a:t>
            </a:r>
            <a:br>
              <a:rPr lang="cs-CZ" sz="3200" b="1" dirty="0">
                <a:ln>
                  <a:solidFill>
                    <a:srgbClr val="CC0000"/>
                  </a:solidFill>
                </a:ln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</a:br>
            <a:r>
              <a:rPr lang="cs-CZ" sz="3200" b="1" dirty="0">
                <a:ln>
                  <a:solidFill>
                    <a:srgbClr val="CC0000"/>
                  </a:solidFill>
                </a:ln>
                <a:solidFill>
                  <a:srgbClr val="CC0000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CHOVÁNÍ NA INTERNETU</a:t>
            </a:r>
          </a:p>
        </p:txBody>
      </p:sp>
      <p:pic>
        <p:nvPicPr>
          <p:cNvPr id="4" name="Obrázek 3" descr="Obsah obrázku text, design&#10;&#10;Popis byl vytvořen automaticky">
            <a:extLst>
              <a:ext uri="{FF2B5EF4-FFF2-40B4-BE49-F238E27FC236}">
                <a16:creationId xmlns:a16="http://schemas.microsoft.com/office/drawing/2014/main" id="{8863700E-AD24-A671-D632-92E07314623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685" b="13434"/>
          <a:stretch/>
        </p:blipFill>
        <p:spPr>
          <a:xfrm>
            <a:off x="535632" y="4305299"/>
            <a:ext cx="6488409" cy="5505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072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Obrázek 23">
            <a:extLst>
              <a:ext uri="{FF2B5EF4-FFF2-40B4-BE49-F238E27FC236}">
                <a16:creationId xmlns:a16="http://schemas.microsoft.com/office/drawing/2014/main" id="{5654C8A3-30F4-294F-BDC5-5D1C439625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5268" y="1003084"/>
            <a:ext cx="444500" cy="635000"/>
          </a:xfrm>
          <a:prstGeom prst="rect">
            <a:avLst/>
          </a:prstGeom>
        </p:spPr>
      </p:pic>
      <p:sp>
        <p:nvSpPr>
          <p:cNvPr id="25" name="Nadpis 1">
            <a:extLst>
              <a:ext uri="{FF2B5EF4-FFF2-40B4-BE49-F238E27FC236}">
                <a16:creationId xmlns:a16="http://schemas.microsoft.com/office/drawing/2014/main" id="{9D3AD86D-17CD-6E4C-80BC-47E18E1EB245}"/>
              </a:ext>
            </a:extLst>
          </p:cNvPr>
          <p:cNvSpPr txBox="1">
            <a:spLocks/>
          </p:cNvSpPr>
          <p:nvPr/>
        </p:nvSpPr>
        <p:spPr>
          <a:xfrm>
            <a:off x="2972250" y="1210191"/>
            <a:ext cx="3868287" cy="4843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7559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 cap="all" baseline="0">
                <a:solidFill>
                  <a:srgbClr val="CC0000"/>
                </a:solidFill>
                <a:latin typeface="Arial Black" panose="020B0604020202020204" pitchFamily="34" charset="0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cs-CZ" dirty="0"/>
              <a:t>PRAVIDLA </a:t>
            </a:r>
            <a:br>
              <a:rPr lang="cs-CZ" dirty="0"/>
            </a:br>
            <a:r>
              <a:rPr lang="cs-CZ" dirty="0"/>
              <a:t>NETIKETY</a:t>
            </a: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B6968D2D-25FD-4F5F-09E5-65F82B5DCC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137" y="2432378"/>
            <a:ext cx="6121400" cy="7442200"/>
          </a:xfrm>
          <a:prstGeom prst="rect">
            <a:avLst/>
          </a:prstGeom>
        </p:spPr>
      </p:pic>
      <p:sp>
        <p:nvSpPr>
          <p:cNvPr id="13" name="Rectangle 1">
            <a:extLst>
              <a:ext uri="{FF2B5EF4-FFF2-40B4-BE49-F238E27FC236}">
                <a16:creationId xmlns:a16="http://schemas.microsoft.com/office/drawing/2014/main" id="{68B4B508-4F2B-8893-EC58-69C35310FE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8577" y="3407140"/>
            <a:ext cx="7559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pSp>
        <p:nvGrpSpPr>
          <p:cNvPr id="35" name="Skupina 34">
            <a:extLst>
              <a:ext uri="{FF2B5EF4-FFF2-40B4-BE49-F238E27FC236}">
                <a16:creationId xmlns:a16="http://schemas.microsoft.com/office/drawing/2014/main" id="{C15E411F-3BCC-20DC-B4A8-F0AEF0C15B57}"/>
              </a:ext>
            </a:extLst>
          </p:cNvPr>
          <p:cNvGrpSpPr/>
          <p:nvPr/>
        </p:nvGrpSpPr>
        <p:grpSpPr>
          <a:xfrm>
            <a:off x="3658394" y="1998663"/>
            <a:ext cx="242886" cy="248197"/>
            <a:chOff x="7855830" y="1339070"/>
            <a:chExt cx="242886" cy="248197"/>
          </a:xfrm>
        </p:grpSpPr>
        <p:pic>
          <p:nvPicPr>
            <p:cNvPr id="36" name="Obrázek 35">
              <a:extLst>
                <a:ext uri="{FF2B5EF4-FFF2-40B4-BE49-F238E27FC236}">
                  <a16:creationId xmlns:a16="http://schemas.microsoft.com/office/drawing/2014/main" id="{5488AB78-06B2-E70F-03C7-B680B944E99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69323" y="1342964"/>
              <a:ext cx="215900" cy="215900"/>
            </a:xfrm>
            <a:prstGeom prst="rect">
              <a:avLst/>
            </a:prstGeom>
          </p:spPr>
        </p:pic>
        <p:sp>
          <p:nvSpPr>
            <p:cNvPr id="37" name="Podnadpis 2">
              <a:extLst>
                <a:ext uri="{FF2B5EF4-FFF2-40B4-BE49-F238E27FC236}">
                  <a16:creationId xmlns:a16="http://schemas.microsoft.com/office/drawing/2014/main" id="{D1FA259A-2606-5DB1-63C0-589FE7EBAA51}"/>
                </a:ext>
              </a:extLst>
            </p:cNvPr>
            <p:cNvSpPr txBox="1">
              <a:spLocks/>
            </p:cNvSpPr>
            <p:nvPr/>
          </p:nvSpPr>
          <p:spPr>
            <a:xfrm>
              <a:off x="7855830" y="1339070"/>
              <a:ext cx="242886" cy="248197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1007943" rtl="0" eaLnBrk="1" latinLnBrk="0" hangingPunct="1">
                <a:lnSpc>
                  <a:spcPct val="90000"/>
                </a:lnSpc>
                <a:spcBef>
                  <a:spcPts val="1102"/>
                </a:spcBef>
                <a:buFont typeface="Arial" panose="020B0604020202020204" pitchFamily="34" charset="0"/>
                <a:buNone/>
                <a:defRPr sz="264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3972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07943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98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11915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15886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9858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23829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27801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31772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cs-CZ" sz="1000" b="1" dirty="0">
                  <a:solidFill>
                    <a:schemeClr val="bg1"/>
                  </a:solidFill>
                  <a:latin typeface="Arial Black" panose="020B0604020202020204" pitchFamily="34" charset="0"/>
                  <a:cs typeface="Arial Black" panose="020B0604020202020204" pitchFamily="34" charset="0"/>
                </a:rPr>
                <a:t>1</a:t>
              </a:r>
            </a:p>
          </p:txBody>
        </p:sp>
      </p:grpSp>
      <p:sp>
        <p:nvSpPr>
          <p:cNvPr id="38" name="object 10">
            <a:extLst>
              <a:ext uri="{FF2B5EF4-FFF2-40B4-BE49-F238E27FC236}">
                <a16:creationId xmlns:a16="http://schemas.microsoft.com/office/drawing/2014/main" id="{2B3DD8D0-74F8-3860-000C-062E3FDD5FE9}"/>
              </a:ext>
            </a:extLst>
          </p:cNvPr>
          <p:cNvSpPr txBox="1"/>
          <p:nvPr/>
        </p:nvSpPr>
        <p:spPr>
          <a:xfrm>
            <a:off x="1230536" y="3209421"/>
            <a:ext cx="5114846" cy="153695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defTabSz="216000">
              <a:spcAft>
                <a:spcPts val="600"/>
              </a:spcAft>
            </a:pPr>
            <a:r>
              <a:rPr lang="cs-CZ" sz="1200" dirty="0">
                <a:solidFill>
                  <a:srgbClr val="CC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√</a:t>
            </a:r>
            <a:r>
              <a:rPr lang="cs-CZ" sz="1200" dirty="0">
                <a:solidFill>
                  <a:srgbClr val="CC000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	</a:t>
            </a:r>
            <a:r>
              <a:rPr lang="cs-CZ" sz="1200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Fajfkou označte pravidla, která se shodovala s vámi uvedenými 	pravidly. </a:t>
            </a:r>
          </a:p>
          <a:p>
            <a:pPr defTabSz="216000">
              <a:spcAft>
                <a:spcPts val="600"/>
              </a:spcAft>
            </a:pPr>
            <a:r>
              <a:rPr lang="cs-CZ" sz="1200" dirty="0">
                <a:solidFill>
                  <a:srgbClr val="CC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−</a:t>
            </a:r>
            <a:r>
              <a:rPr lang="cs-CZ" sz="1200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	Minusem označte pravidla, které jsou v rozporu s tím, co jste uvedli </a:t>
            </a:r>
            <a:br>
              <a:rPr lang="cs-CZ" sz="1200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</a:br>
            <a:r>
              <a:rPr lang="cs-CZ" sz="1200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	ve 	svých pravidlech.</a:t>
            </a:r>
          </a:p>
          <a:p>
            <a:pPr defTabSz="216000">
              <a:spcAft>
                <a:spcPts val="600"/>
              </a:spcAft>
            </a:pPr>
            <a:r>
              <a:rPr lang="cs-CZ" sz="1200" dirty="0">
                <a:solidFill>
                  <a:srgbClr val="CC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+</a:t>
            </a:r>
            <a:r>
              <a:rPr lang="cs-CZ" sz="1200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	Plusem označte pravidla, které jsou pro vás nová.</a:t>
            </a:r>
          </a:p>
          <a:p>
            <a:pPr defTabSz="216000">
              <a:spcAft>
                <a:spcPts val="600"/>
              </a:spcAft>
            </a:pPr>
            <a:r>
              <a:rPr lang="cs-CZ" sz="1200" dirty="0">
                <a:solidFill>
                  <a:srgbClr val="CC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?</a:t>
            </a:r>
            <a:r>
              <a:rPr lang="cs-CZ" sz="1200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	Otazníkem označte pravidla, kterým nerozumíte nebo se o nich chcete 	vědět více.</a:t>
            </a:r>
          </a:p>
        </p:txBody>
      </p:sp>
      <p:sp>
        <p:nvSpPr>
          <p:cNvPr id="39" name="object 10">
            <a:extLst>
              <a:ext uri="{FF2B5EF4-FFF2-40B4-BE49-F238E27FC236}">
                <a16:creationId xmlns:a16="http://schemas.microsoft.com/office/drawing/2014/main" id="{D0328CEE-5E79-EEAE-01B8-832D5AEF3BC6}"/>
              </a:ext>
            </a:extLst>
          </p:cNvPr>
          <p:cNvSpPr txBox="1"/>
          <p:nvPr/>
        </p:nvSpPr>
        <p:spPr>
          <a:xfrm>
            <a:off x="1230536" y="4995716"/>
            <a:ext cx="5114846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r>
              <a:rPr lang="cs-CZ" sz="1200" b="1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Pravidlo 1: </a:t>
            </a:r>
            <a:r>
              <a:rPr lang="cs-CZ" sz="1200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Pamatuj na člověka – nezapomínejme, že když někomu píšete, na druhé straně sedí skutečný člověk a naše slova se ho mohou dotknout. Proto pišme pouze to, co bychom člověku řekli do očí.</a:t>
            </a:r>
          </a:p>
        </p:txBody>
      </p:sp>
      <p:sp>
        <p:nvSpPr>
          <p:cNvPr id="40" name="object 10">
            <a:extLst>
              <a:ext uri="{FF2B5EF4-FFF2-40B4-BE49-F238E27FC236}">
                <a16:creationId xmlns:a16="http://schemas.microsoft.com/office/drawing/2014/main" id="{60613E97-BE98-74C5-FCC2-FA8810E3DA20}"/>
              </a:ext>
            </a:extLst>
          </p:cNvPr>
          <p:cNvSpPr txBox="1"/>
          <p:nvPr/>
        </p:nvSpPr>
        <p:spPr>
          <a:xfrm>
            <a:off x="1230536" y="5807233"/>
            <a:ext cx="5114846" cy="38279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r>
              <a:rPr lang="cs-CZ" sz="1200" b="1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Pravidlo 2: </a:t>
            </a:r>
            <a:r>
              <a:rPr lang="cs-CZ" sz="1200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Dodržujte obvyklá pravidla slušnosti normálního života. </a:t>
            </a:r>
            <a:br>
              <a:rPr lang="cs-CZ" sz="1200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</a:br>
            <a:r>
              <a:rPr lang="cs-CZ" sz="1200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Co je nevhodné v obvyklém životě, je samozřejmě nevhodné i na internetu.</a:t>
            </a:r>
            <a:r>
              <a:rPr lang="cs-CZ" sz="1200" dirty="0">
                <a:effectLst/>
                <a:latin typeface="Georgia" panose="02040502050405020303" pitchFamily="18" charset="0"/>
              </a:rPr>
              <a:t> </a:t>
            </a:r>
            <a:endParaRPr lang="cs-CZ" sz="1200" dirty="0">
              <a:effectLst/>
              <a:latin typeface="Georgia" panose="02040502050405020303" pitchFamily="18" charset="0"/>
              <a:ea typeface="Times New Roman" panose="02020603050405020304" pitchFamily="18" charset="0"/>
            </a:endParaRPr>
          </a:p>
        </p:txBody>
      </p:sp>
      <p:sp>
        <p:nvSpPr>
          <p:cNvPr id="41" name="object 10">
            <a:extLst>
              <a:ext uri="{FF2B5EF4-FFF2-40B4-BE49-F238E27FC236}">
                <a16:creationId xmlns:a16="http://schemas.microsoft.com/office/drawing/2014/main" id="{40233218-7024-9604-6FC2-C0B5BAA375F2}"/>
              </a:ext>
            </a:extLst>
          </p:cNvPr>
          <p:cNvSpPr txBox="1"/>
          <p:nvPr/>
        </p:nvSpPr>
        <p:spPr>
          <a:xfrm>
            <a:off x="1230535" y="6434084"/>
            <a:ext cx="5338041" cy="38279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r>
              <a:rPr lang="cs-CZ" sz="1200" b="1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Pravidlo 3: </a:t>
            </a:r>
            <a:r>
              <a:rPr lang="cs-CZ" sz="1200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Zjistěte si taktně, kde a s kým mluvíte (sociální síť, chat, e-mail, diskuzní fórum).</a:t>
            </a:r>
          </a:p>
        </p:txBody>
      </p:sp>
      <p:sp>
        <p:nvSpPr>
          <p:cNvPr id="45" name="object 10">
            <a:extLst>
              <a:ext uri="{FF2B5EF4-FFF2-40B4-BE49-F238E27FC236}">
                <a16:creationId xmlns:a16="http://schemas.microsoft.com/office/drawing/2014/main" id="{292DDA18-6F9F-0D5C-7E46-DE737AA8DBB3}"/>
              </a:ext>
            </a:extLst>
          </p:cNvPr>
          <p:cNvSpPr txBox="1"/>
          <p:nvPr/>
        </p:nvSpPr>
        <p:spPr>
          <a:xfrm>
            <a:off x="1222414" y="7927167"/>
            <a:ext cx="5114846" cy="38279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r>
              <a:rPr lang="cs-CZ" sz="1200" b="1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Pravidlo 4: </a:t>
            </a:r>
            <a:r>
              <a:rPr lang="cs-CZ" sz="1200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Berte ohled na druhé. Ne každý má tak dobré internetové připojení jako vy.</a:t>
            </a:r>
            <a:r>
              <a:rPr lang="cs-CZ" sz="1200" dirty="0">
                <a:effectLst/>
                <a:latin typeface="Georgia" panose="02040502050405020303" pitchFamily="18" charset="0"/>
              </a:rPr>
              <a:t> </a:t>
            </a:r>
            <a:endParaRPr lang="cs-CZ" sz="1200" dirty="0">
              <a:effectLst/>
              <a:latin typeface="Georgia" panose="02040502050405020303" pitchFamily="18" charset="0"/>
              <a:ea typeface="Times New Roman" panose="02020603050405020304" pitchFamily="18" charset="0"/>
            </a:endParaRPr>
          </a:p>
        </p:txBody>
      </p:sp>
      <p:sp>
        <p:nvSpPr>
          <p:cNvPr id="48" name="TextovéPole 47">
            <a:extLst>
              <a:ext uri="{FF2B5EF4-FFF2-40B4-BE49-F238E27FC236}">
                <a16:creationId xmlns:a16="http://schemas.microsoft.com/office/drawing/2014/main" id="{D7ED18E8-E52A-B35B-1247-4920C53701DA}"/>
              </a:ext>
            </a:extLst>
          </p:cNvPr>
          <p:cNvSpPr txBox="1"/>
          <p:nvPr/>
        </p:nvSpPr>
        <p:spPr>
          <a:xfrm>
            <a:off x="1374689" y="8356038"/>
            <a:ext cx="706340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buFont typeface="Symbol" pitchFamily="2" charset="2"/>
              <a:buChar char=""/>
            </a:pPr>
            <a:r>
              <a:rPr lang="cs-CZ" sz="1000" u="none" strike="noStrike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Neposílejte zbytečně velké e-mailové zprávy, a posíláte-li přílohy, komprimujte je.</a:t>
            </a:r>
          </a:p>
          <a:p>
            <a:pPr marL="342900" lvl="0" indent="-342900" algn="just">
              <a:buFont typeface="Symbol" pitchFamily="2" charset="2"/>
              <a:buChar char=""/>
            </a:pPr>
            <a:r>
              <a:rPr lang="cs-CZ" sz="1000" u="none" strike="noStrike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Při posílání fotografií je zmenšujte nebo místo posílání e-mailem sdílejte.</a:t>
            </a:r>
          </a:p>
        </p:txBody>
      </p:sp>
      <p:sp>
        <p:nvSpPr>
          <p:cNvPr id="50" name="TextovéPole 49">
            <a:extLst>
              <a:ext uri="{FF2B5EF4-FFF2-40B4-BE49-F238E27FC236}">
                <a16:creationId xmlns:a16="http://schemas.microsoft.com/office/drawing/2014/main" id="{AE3AA5AB-AA56-E866-433D-ACE00E6AF811}"/>
              </a:ext>
            </a:extLst>
          </p:cNvPr>
          <p:cNvSpPr txBox="1"/>
          <p:nvPr/>
        </p:nvSpPr>
        <p:spPr>
          <a:xfrm>
            <a:off x="1374689" y="6862955"/>
            <a:ext cx="4970693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buFont typeface="Symbol" pitchFamily="2" charset="2"/>
              <a:buChar char=""/>
            </a:pPr>
            <a:r>
              <a:rPr lang="cs-CZ" sz="1000" dirty="0"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Internet je přístupný lidem z celého světa a v každé zemi platí jiná morálka. Co je dovolené na americkém chatu, nemusí být dovolené na arabském. A to platí o všech podobných skupinách.</a:t>
            </a:r>
          </a:p>
          <a:p>
            <a:pPr marL="342900" lvl="0" indent="-342900" algn="just">
              <a:buFont typeface="Symbol" pitchFamily="2" charset="2"/>
              <a:buChar char=""/>
            </a:pPr>
            <a:r>
              <a:rPr lang="cs-CZ" sz="1000" dirty="0"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 politice, náboženství a podobných tématech by se proto mělo diskutovat s maximálním taktem a v mezích slušnosti.</a:t>
            </a:r>
          </a:p>
        </p:txBody>
      </p:sp>
      <p:sp>
        <p:nvSpPr>
          <p:cNvPr id="51" name="object 10">
            <a:extLst>
              <a:ext uri="{FF2B5EF4-FFF2-40B4-BE49-F238E27FC236}">
                <a16:creationId xmlns:a16="http://schemas.microsoft.com/office/drawing/2014/main" id="{4DAF3E9F-FAB4-3F05-F087-965E18C03192}"/>
              </a:ext>
            </a:extLst>
          </p:cNvPr>
          <p:cNvSpPr txBox="1"/>
          <p:nvPr/>
        </p:nvSpPr>
        <p:spPr>
          <a:xfrm>
            <a:off x="1222414" y="8969516"/>
            <a:ext cx="5114846" cy="19813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just"/>
            <a:r>
              <a:rPr lang="cs-CZ" sz="1200" b="1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Pravidlo 5: </a:t>
            </a:r>
            <a:r>
              <a:rPr lang="cs-CZ" sz="1200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Je vhodné psát s diakritikou. Vyvarujete se tak nedorozumění.</a:t>
            </a:r>
          </a:p>
        </p:txBody>
      </p:sp>
      <p:sp>
        <p:nvSpPr>
          <p:cNvPr id="52" name="TextovéPole 51">
            <a:extLst>
              <a:ext uri="{FF2B5EF4-FFF2-40B4-BE49-F238E27FC236}">
                <a16:creationId xmlns:a16="http://schemas.microsoft.com/office/drawing/2014/main" id="{1FDAB5B4-C992-62A3-C02F-B13DC80EC76E}"/>
              </a:ext>
            </a:extLst>
          </p:cNvPr>
          <p:cNvSpPr txBox="1"/>
          <p:nvPr/>
        </p:nvSpPr>
        <p:spPr>
          <a:xfrm>
            <a:off x="1374689" y="9215645"/>
            <a:ext cx="706340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buFont typeface="Symbol" pitchFamily="2" charset="2"/>
              <a:buChar char=""/>
            </a:pPr>
            <a:r>
              <a:rPr lang="cs-CZ" sz="1000" u="none" strike="noStrike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Neposílejte zbytečně velké e-mailové zprávy, a posíláte-li přílohy, komprimujte je.</a:t>
            </a:r>
          </a:p>
        </p:txBody>
      </p:sp>
    </p:spTree>
    <p:extLst>
      <p:ext uri="{BB962C8B-B14F-4D97-AF65-F5344CB8AC3E}">
        <p14:creationId xmlns:p14="http://schemas.microsoft.com/office/powerpoint/2010/main" val="3447796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193A12-C115-7DA0-BF76-3AF4C8046C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Obrázek 23">
            <a:extLst>
              <a:ext uri="{FF2B5EF4-FFF2-40B4-BE49-F238E27FC236}">
                <a16:creationId xmlns:a16="http://schemas.microsoft.com/office/drawing/2014/main" id="{43C62543-7757-1BBE-29F0-BAF43E9E70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5268" y="1003084"/>
            <a:ext cx="444500" cy="635000"/>
          </a:xfrm>
          <a:prstGeom prst="rect">
            <a:avLst/>
          </a:prstGeom>
        </p:spPr>
      </p:pic>
      <p:sp>
        <p:nvSpPr>
          <p:cNvPr id="25" name="Nadpis 1">
            <a:extLst>
              <a:ext uri="{FF2B5EF4-FFF2-40B4-BE49-F238E27FC236}">
                <a16:creationId xmlns:a16="http://schemas.microsoft.com/office/drawing/2014/main" id="{A5D07772-9A07-23B3-0D6B-CE6B15EF858D}"/>
              </a:ext>
            </a:extLst>
          </p:cNvPr>
          <p:cNvSpPr txBox="1">
            <a:spLocks/>
          </p:cNvSpPr>
          <p:nvPr/>
        </p:nvSpPr>
        <p:spPr>
          <a:xfrm>
            <a:off x="2972250" y="1210191"/>
            <a:ext cx="3868287" cy="4843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7559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 cap="all" baseline="0">
                <a:solidFill>
                  <a:srgbClr val="CC0000"/>
                </a:solidFill>
                <a:latin typeface="Arial Black" panose="020B0604020202020204" pitchFamily="34" charset="0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cs-CZ" dirty="0"/>
              <a:t>PRAVIDLA </a:t>
            </a:r>
            <a:br>
              <a:rPr lang="cs-CZ" dirty="0"/>
            </a:br>
            <a:r>
              <a:rPr lang="cs-CZ" dirty="0"/>
              <a:t>NETIKETY</a:t>
            </a: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53A08F16-A614-29F3-9F89-94E6647D90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137" y="2432378"/>
            <a:ext cx="6121400" cy="7442200"/>
          </a:xfrm>
          <a:prstGeom prst="rect">
            <a:avLst/>
          </a:prstGeom>
        </p:spPr>
      </p:pic>
      <p:sp>
        <p:nvSpPr>
          <p:cNvPr id="13" name="Rectangle 1">
            <a:extLst>
              <a:ext uri="{FF2B5EF4-FFF2-40B4-BE49-F238E27FC236}">
                <a16:creationId xmlns:a16="http://schemas.microsoft.com/office/drawing/2014/main" id="{04B16FD4-97BF-3204-EF4E-74F6BA708E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8577" y="3407140"/>
            <a:ext cx="7559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pSp>
        <p:nvGrpSpPr>
          <p:cNvPr id="3" name="Skupina 2">
            <a:extLst>
              <a:ext uri="{FF2B5EF4-FFF2-40B4-BE49-F238E27FC236}">
                <a16:creationId xmlns:a16="http://schemas.microsoft.com/office/drawing/2014/main" id="{2645FC06-E486-FAA0-AB64-BD0D2FFCF8FD}"/>
              </a:ext>
            </a:extLst>
          </p:cNvPr>
          <p:cNvGrpSpPr/>
          <p:nvPr/>
        </p:nvGrpSpPr>
        <p:grpSpPr>
          <a:xfrm>
            <a:off x="3658394" y="1998663"/>
            <a:ext cx="242886" cy="248197"/>
            <a:chOff x="7855830" y="1339070"/>
            <a:chExt cx="242886" cy="248197"/>
          </a:xfrm>
        </p:grpSpPr>
        <p:pic>
          <p:nvPicPr>
            <p:cNvPr id="4" name="Obrázek 3">
              <a:extLst>
                <a:ext uri="{FF2B5EF4-FFF2-40B4-BE49-F238E27FC236}">
                  <a16:creationId xmlns:a16="http://schemas.microsoft.com/office/drawing/2014/main" id="{D884776D-A467-A610-D756-3AB5A8481A2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69323" y="1342964"/>
              <a:ext cx="215900" cy="215900"/>
            </a:xfrm>
            <a:prstGeom prst="rect">
              <a:avLst/>
            </a:prstGeom>
          </p:spPr>
        </p:pic>
        <p:sp>
          <p:nvSpPr>
            <p:cNvPr id="5" name="Podnadpis 2">
              <a:extLst>
                <a:ext uri="{FF2B5EF4-FFF2-40B4-BE49-F238E27FC236}">
                  <a16:creationId xmlns:a16="http://schemas.microsoft.com/office/drawing/2014/main" id="{5C6CEFFB-6D11-6436-6678-32756511CEF0}"/>
                </a:ext>
              </a:extLst>
            </p:cNvPr>
            <p:cNvSpPr txBox="1">
              <a:spLocks/>
            </p:cNvSpPr>
            <p:nvPr/>
          </p:nvSpPr>
          <p:spPr>
            <a:xfrm>
              <a:off x="7855830" y="1339070"/>
              <a:ext cx="242886" cy="248197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1007943" rtl="0" eaLnBrk="1" latinLnBrk="0" hangingPunct="1">
                <a:lnSpc>
                  <a:spcPct val="90000"/>
                </a:lnSpc>
                <a:spcBef>
                  <a:spcPts val="1102"/>
                </a:spcBef>
                <a:buFont typeface="Arial" panose="020B0604020202020204" pitchFamily="34" charset="0"/>
                <a:buNone/>
                <a:defRPr sz="264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3972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07943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98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11915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15886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9858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23829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27801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31772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cs-CZ" sz="1000" b="1" dirty="0">
                  <a:solidFill>
                    <a:schemeClr val="bg1"/>
                  </a:solidFill>
                  <a:latin typeface="Arial Black" panose="020B0604020202020204" pitchFamily="34" charset="0"/>
                  <a:cs typeface="Arial Black" panose="020B0604020202020204" pitchFamily="34" charset="0"/>
                </a:rPr>
                <a:t>2</a:t>
              </a:r>
            </a:p>
            <a:p>
              <a:endParaRPr lang="cs-CZ" sz="10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endParaRPr>
            </a:p>
          </p:txBody>
        </p:sp>
      </p:grpSp>
      <p:sp>
        <p:nvSpPr>
          <p:cNvPr id="7" name="TextovéPole 6">
            <a:extLst>
              <a:ext uri="{FF2B5EF4-FFF2-40B4-BE49-F238E27FC236}">
                <a16:creationId xmlns:a16="http://schemas.microsoft.com/office/drawing/2014/main" id="{8520BE9A-FC3D-2D20-0726-445522E2F08C}"/>
              </a:ext>
            </a:extLst>
          </p:cNvPr>
          <p:cNvSpPr txBox="1"/>
          <p:nvPr/>
        </p:nvSpPr>
        <p:spPr>
          <a:xfrm>
            <a:off x="1374689" y="3193923"/>
            <a:ext cx="706340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buFont typeface="Symbol" pitchFamily="2" charset="2"/>
              <a:buChar char=""/>
            </a:pPr>
            <a:r>
              <a:rPr lang="cs-CZ" sz="1000" u="none" strike="noStrike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Při posílání fotografií je zmenšujte nebo místo posílání e-mailem sdílejte.</a:t>
            </a:r>
          </a:p>
        </p:txBody>
      </p:sp>
      <p:sp>
        <p:nvSpPr>
          <p:cNvPr id="8" name="object 10">
            <a:extLst>
              <a:ext uri="{FF2B5EF4-FFF2-40B4-BE49-F238E27FC236}">
                <a16:creationId xmlns:a16="http://schemas.microsoft.com/office/drawing/2014/main" id="{7D1192C7-C963-0256-F0EA-8AA9B2893778}"/>
              </a:ext>
            </a:extLst>
          </p:cNvPr>
          <p:cNvSpPr txBox="1"/>
          <p:nvPr/>
        </p:nvSpPr>
        <p:spPr>
          <a:xfrm>
            <a:off x="1230535" y="3638047"/>
            <a:ext cx="5223273" cy="38279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r>
              <a:rPr lang="cs-CZ" sz="1200" b="1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Pravidlo 6: </a:t>
            </a:r>
            <a:r>
              <a:rPr lang="cs-CZ" sz="1200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Pomáhejte v diskuzích. Pokud má někdo v diskuzi nějaký problém, odpovězte mu, pokud znáte odpověď. Někdo jiný zase pomůže vám.</a:t>
            </a: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B67DA1A7-DE8E-7827-7764-B6B895025273}"/>
              </a:ext>
            </a:extLst>
          </p:cNvPr>
          <p:cNvSpPr txBox="1"/>
          <p:nvPr/>
        </p:nvSpPr>
        <p:spPr>
          <a:xfrm>
            <a:off x="1374689" y="4054894"/>
            <a:ext cx="706340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buFont typeface="Symbol" pitchFamily="2" charset="2"/>
              <a:buChar char=""/>
            </a:pPr>
            <a:r>
              <a:rPr lang="cs-CZ" sz="1000" u="none" strike="noStrike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Platí zásada: „Napřed poslouchej, pak piš.“</a:t>
            </a:r>
          </a:p>
        </p:txBody>
      </p:sp>
      <p:sp>
        <p:nvSpPr>
          <p:cNvPr id="15" name="object 10">
            <a:extLst>
              <a:ext uri="{FF2B5EF4-FFF2-40B4-BE49-F238E27FC236}">
                <a16:creationId xmlns:a16="http://schemas.microsoft.com/office/drawing/2014/main" id="{CE354570-71B7-E9E4-4C06-9DA75DE74BDA}"/>
              </a:ext>
            </a:extLst>
          </p:cNvPr>
          <p:cNvSpPr txBox="1"/>
          <p:nvPr/>
        </p:nvSpPr>
        <p:spPr>
          <a:xfrm>
            <a:off x="1222414" y="4497427"/>
            <a:ext cx="5114846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r>
              <a:rPr lang="cs-CZ" sz="1200" b="1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Pravidlo 7: </a:t>
            </a:r>
            <a:r>
              <a:rPr lang="cs-CZ" sz="1200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Nerozpoutávejte </a:t>
            </a:r>
            <a:r>
              <a:rPr lang="cs-CZ" sz="1200" dirty="0" err="1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flame</a:t>
            </a:r>
            <a:r>
              <a:rPr lang="cs-CZ" sz="1200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 </a:t>
            </a:r>
            <a:r>
              <a:rPr lang="cs-CZ" sz="1200" dirty="0" err="1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wars</a:t>
            </a:r>
            <a:r>
              <a:rPr lang="cs-CZ" sz="1200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 a pomáhejte je udržet pod kontrolou. Emotivní a ostrá výměna názorů se v nich odehrává mezi málo jedinci.</a:t>
            </a:r>
          </a:p>
        </p:txBody>
      </p:sp>
      <p:sp>
        <p:nvSpPr>
          <p:cNvPr id="17" name="object 10">
            <a:extLst>
              <a:ext uri="{FF2B5EF4-FFF2-40B4-BE49-F238E27FC236}">
                <a16:creationId xmlns:a16="http://schemas.microsoft.com/office/drawing/2014/main" id="{D325D788-765C-FDB9-F137-796A145D21FE}"/>
              </a:ext>
            </a:extLst>
          </p:cNvPr>
          <p:cNvSpPr txBox="1"/>
          <p:nvPr/>
        </p:nvSpPr>
        <p:spPr>
          <a:xfrm>
            <a:off x="1222414" y="5318225"/>
            <a:ext cx="5114846" cy="19813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just"/>
            <a:r>
              <a:rPr lang="cs-CZ" sz="1200" b="1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Pravidlo 8: </a:t>
            </a:r>
            <a:r>
              <a:rPr lang="cs-CZ" sz="1200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Respektujte soukromí jiných.</a:t>
            </a:r>
          </a:p>
        </p:txBody>
      </p:sp>
      <p:sp>
        <p:nvSpPr>
          <p:cNvPr id="18" name="object 10">
            <a:extLst>
              <a:ext uri="{FF2B5EF4-FFF2-40B4-BE49-F238E27FC236}">
                <a16:creationId xmlns:a16="http://schemas.microsoft.com/office/drawing/2014/main" id="{76ED18FB-1EBF-E5BC-8320-36BA7A4230A5}"/>
              </a:ext>
            </a:extLst>
          </p:cNvPr>
          <p:cNvSpPr txBox="1"/>
          <p:nvPr/>
        </p:nvSpPr>
        <p:spPr>
          <a:xfrm>
            <a:off x="1222414" y="6158576"/>
            <a:ext cx="5114846" cy="19813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just"/>
            <a:r>
              <a:rPr lang="cs-CZ" sz="1200" b="1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Pravidlo 9: </a:t>
            </a:r>
            <a:r>
              <a:rPr lang="cs-CZ" sz="1200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Nezneužívejte svou moc či své vědomosti.</a:t>
            </a:r>
          </a:p>
        </p:txBody>
      </p:sp>
      <p:sp>
        <p:nvSpPr>
          <p:cNvPr id="19" name="TextovéPole 18">
            <a:extLst>
              <a:ext uri="{FF2B5EF4-FFF2-40B4-BE49-F238E27FC236}">
                <a16:creationId xmlns:a16="http://schemas.microsoft.com/office/drawing/2014/main" id="{97234E9B-9812-B41D-99E9-AA2716794AAE}"/>
              </a:ext>
            </a:extLst>
          </p:cNvPr>
          <p:cNvSpPr txBox="1"/>
          <p:nvPr/>
        </p:nvSpPr>
        <p:spPr>
          <a:xfrm>
            <a:off x="1374689" y="5553338"/>
            <a:ext cx="496257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buFont typeface="Symbol" pitchFamily="2" charset="2"/>
              <a:buChar char=""/>
            </a:pPr>
            <a:r>
              <a:rPr lang="cs-CZ" sz="1000" u="none" strike="noStrike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Pokud vám omylem přišla zpráva, která vám nepatří, je vhodné ji smazat </a:t>
            </a:r>
            <a:br>
              <a:rPr lang="cs-CZ" sz="1000" u="none" strike="noStrike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</a:br>
            <a:r>
              <a:rPr lang="cs-CZ" sz="1000" u="none" strike="noStrike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a taktně upozornit odesílatele na jeho chybu.</a:t>
            </a:r>
          </a:p>
        </p:txBody>
      </p:sp>
      <p:sp>
        <p:nvSpPr>
          <p:cNvPr id="20" name="object 10">
            <a:extLst>
              <a:ext uri="{FF2B5EF4-FFF2-40B4-BE49-F238E27FC236}">
                <a16:creationId xmlns:a16="http://schemas.microsoft.com/office/drawing/2014/main" id="{1AF6693F-6A26-F08D-2818-E5FEF682C47E}"/>
              </a:ext>
            </a:extLst>
          </p:cNvPr>
          <p:cNvSpPr txBox="1"/>
          <p:nvPr/>
        </p:nvSpPr>
        <p:spPr>
          <a:xfrm>
            <a:off x="1222414" y="6601694"/>
            <a:ext cx="5114846" cy="38279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just"/>
            <a:r>
              <a:rPr lang="cs-CZ" sz="1200" b="1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Pravidlo 10: </a:t>
            </a:r>
            <a:r>
              <a:rPr lang="cs-CZ" sz="1200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Odpouštějte ostatním chyby. I vy je děláte. Nevysmívejte se jim a nenadávejte na ně.</a:t>
            </a:r>
          </a:p>
        </p:txBody>
      </p:sp>
      <p:sp>
        <p:nvSpPr>
          <p:cNvPr id="21" name="object 10">
            <a:extLst>
              <a:ext uri="{FF2B5EF4-FFF2-40B4-BE49-F238E27FC236}">
                <a16:creationId xmlns:a16="http://schemas.microsoft.com/office/drawing/2014/main" id="{C8296B35-4423-DAD0-B80D-9B562473A926}"/>
              </a:ext>
            </a:extLst>
          </p:cNvPr>
          <p:cNvSpPr txBox="1"/>
          <p:nvPr/>
        </p:nvSpPr>
        <p:spPr>
          <a:xfrm>
            <a:off x="1222414" y="7241516"/>
            <a:ext cx="5114846" cy="38279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just"/>
            <a:r>
              <a:rPr lang="cs-CZ" sz="1200" b="1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Pravidlo 11: </a:t>
            </a:r>
            <a:r>
              <a:rPr lang="cs-CZ" sz="1200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Nešiřte hoaxy. Zahlcují internet. Pokud vám přijde hoax, zdvořile upozorněte jeho odesílatele, že takové jednání je nevhodné.</a:t>
            </a:r>
          </a:p>
        </p:txBody>
      </p:sp>
      <p:sp>
        <p:nvSpPr>
          <p:cNvPr id="22" name="object 10">
            <a:extLst>
              <a:ext uri="{FF2B5EF4-FFF2-40B4-BE49-F238E27FC236}">
                <a16:creationId xmlns:a16="http://schemas.microsoft.com/office/drawing/2014/main" id="{C79F9720-14DA-BE5B-A839-5D7180552CE6}"/>
              </a:ext>
            </a:extLst>
          </p:cNvPr>
          <p:cNvSpPr txBox="1"/>
          <p:nvPr/>
        </p:nvSpPr>
        <p:spPr>
          <a:xfrm>
            <a:off x="1222414" y="7887202"/>
            <a:ext cx="5114846" cy="19813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just"/>
            <a:r>
              <a:rPr lang="cs-CZ" sz="1200" b="1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Pravidlo 12: </a:t>
            </a:r>
            <a:r>
              <a:rPr lang="cs-CZ" sz="1200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Nerozesílejte spam ani reklamu.</a:t>
            </a:r>
          </a:p>
        </p:txBody>
      </p:sp>
      <p:sp>
        <p:nvSpPr>
          <p:cNvPr id="23" name="object 10">
            <a:extLst>
              <a:ext uri="{FF2B5EF4-FFF2-40B4-BE49-F238E27FC236}">
                <a16:creationId xmlns:a16="http://schemas.microsoft.com/office/drawing/2014/main" id="{D7BE1238-42F9-69F3-F48D-EC482E0C2927}"/>
              </a:ext>
            </a:extLst>
          </p:cNvPr>
          <p:cNvSpPr txBox="1"/>
          <p:nvPr/>
        </p:nvSpPr>
        <p:spPr>
          <a:xfrm>
            <a:off x="1230535" y="8319541"/>
            <a:ext cx="5114846" cy="19813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just"/>
            <a:r>
              <a:rPr lang="cs-CZ" sz="1200" b="1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Pravidlo 13: </a:t>
            </a:r>
            <a:r>
              <a:rPr lang="cs-CZ" sz="1200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Neporušujte autorská práva.</a:t>
            </a:r>
          </a:p>
        </p:txBody>
      </p:sp>
      <p:sp>
        <p:nvSpPr>
          <p:cNvPr id="28" name="object 10">
            <a:extLst>
              <a:ext uri="{FF2B5EF4-FFF2-40B4-BE49-F238E27FC236}">
                <a16:creationId xmlns:a16="http://schemas.microsoft.com/office/drawing/2014/main" id="{4DF46648-1153-4B56-AAFE-D75F5886C93B}"/>
              </a:ext>
            </a:extLst>
          </p:cNvPr>
          <p:cNvSpPr txBox="1"/>
          <p:nvPr/>
        </p:nvSpPr>
        <p:spPr>
          <a:xfrm>
            <a:off x="1222414" y="8997993"/>
            <a:ext cx="5114846" cy="19813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just"/>
            <a:r>
              <a:rPr lang="cs-CZ" sz="1200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Zdroj: </a:t>
            </a:r>
            <a:r>
              <a:rPr lang="cs-CZ" sz="1200" i="1" dirty="0">
                <a:solidFill>
                  <a:srgbClr val="CC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https://cs.wikipedia.org/wiki/Netiketa</a:t>
            </a:r>
            <a:r>
              <a:rPr lang="cs-CZ" sz="1200" i="1" dirty="0">
                <a:solidFill>
                  <a:srgbClr val="CC0000"/>
                </a:solidFill>
                <a:effectLst/>
                <a:latin typeface="Georgia" panose="02040502050405020303" pitchFamily="18" charset="0"/>
              </a:rPr>
              <a:t> </a:t>
            </a:r>
            <a:endParaRPr lang="cs-CZ" sz="1200" i="1" dirty="0">
              <a:solidFill>
                <a:srgbClr val="CC0000"/>
              </a:solidFill>
              <a:effectLst/>
              <a:latin typeface="Georgia" panose="02040502050405020303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849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B6968D2D-25FD-4F5F-09E5-65F82B5DCC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137" y="2432378"/>
            <a:ext cx="6121400" cy="7442200"/>
          </a:xfrm>
          <a:prstGeom prst="rect">
            <a:avLst/>
          </a:prstGeom>
        </p:spPr>
      </p:pic>
      <p:grpSp>
        <p:nvGrpSpPr>
          <p:cNvPr id="3" name="Skupina 2">
            <a:extLst>
              <a:ext uri="{FF2B5EF4-FFF2-40B4-BE49-F238E27FC236}">
                <a16:creationId xmlns:a16="http://schemas.microsoft.com/office/drawing/2014/main" id="{F6516954-0464-AB35-A708-9846BF2F565E}"/>
              </a:ext>
            </a:extLst>
          </p:cNvPr>
          <p:cNvGrpSpPr/>
          <p:nvPr/>
        </p:nvGrpSpPr>
        <p:grpSpPr>
          <a:xfrm>
            <a:off x="3658394" y="1998663"/>
            <a:ext cx="242886" cy="248197"/>
            <a:chOff x="7855830" y="1339070"/>
            <a:chExt cx="242886" cy="248197"/>
          </a:xfrm>
        </p:grpSpPr>
        <p:pic>
          <p:nvPicPr>
            <p:cNvPr id="4" name="Obrázek 3">
              <a:extLst>
                <a:ext uri="{FF2B5EF4-FFF2-40B4-BE49-F238E27FC236}">
                  <a16:creationId xmlns:a16="http://schemas.microsoft.com/office/drawing/2014/main" id="{2586EAD6-0F9A-9125-EA6B-0588921C2F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69323" y="1342964"/>
              <a:ext cx="215900" cy="215900"/>
            </a:xfrm>
            <a:prstGeom prst="rect">
              <a:avLst/>
            </a:prstGeom>
          </p:spPr>
        </p:pic>
        <p:sp>
          <p:nvSpPr>
            <p:cNvPr id="5" name="Podnadpis 2">
              <a:extLst>
                <a:ext uri="{FF2B5EF4-FFF2-40B4-BE49-F238E27FC236}">
                  <a16:creationId xmlns:a16="http://schemas.microsoft.com/office/drawing/2014/main" id="{DF7DD77B-D07F-8F68-7994-F172595AC002}"/>
                </a:ext>
              </a:extLst>
            </p:cNvPr>
            <p:cNvSpPr txBox="1">
              <a:spLocks/>
            </p:cNvSpPr>
            <p:nvPr/>
          </p:nvSpPr>
          <p:spPr>
            <a:xfrm>
              <a:off x="7855830" y="1339070"/>
              <a:ext cx="242886" cy="248197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1007943" rtl="0" eaLnBrk="1" latinLnBrk="0" hangingPunct="1">
                <a:lnSpc>
                  <a:spcPct val="90000"/>
                </a:lnSpc>
                <a:spcBef>
                  <a:spcPts val="1102"/>
                </a:spcBef>
                <a:buFont typeface="Arial" panose="020B0604020202020204" pitchFamily="34" charset="0"/>
                <a:buNone/>
                <a:defRPr sz="264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3972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07943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98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11915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15886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9858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23829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27801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31772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cs-CZ" sz="1000" b="1" dirty="0">
                  <a:solidFill>
                    <a:schemeClr val="bg1"/>
                  </a:solidFill>
                  <a:latin typeface="Arial Black" panose="020B0604020202020204" pitchFamily="34" charset="0"/>
                  <a:cs typeface="Arial Black" panose="020B0604020202020204" pitchFamily="34" charset="0"/>
                </a:rPr>
                <a:t>1</a:t>
              </a:r>
            </a:p>
          </p:txBody>
        </p:sp>
      </p:grpSp>
      <p:sp>
        <p:nvSpPr>
          <p:cNvPr id="13" name="Rectangle 1">
            <a:extLst>
              <a:ext uri="{FF2B5EF4-FFF2-40B4-BE49-F238E27FC236}">
                <a16:creationId xmlns:a16="http://schemas.microsoft.com/office/drawing/2014/main" id="{68B4B508-4F2B-8893-EC58-69C35310FE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8577" y="3407140"/>
            <a:ext cx="7559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16" name="Tabulka 16">
            <a:extLst>
              <a:ext uri="{FF2B5EF4-FFF2-40B4-BE49-F238E27FC236}">
                <a16:creationId xmlns:a16="http://schemas.microsoft.com/office/drawing/2014/main" id="{A1125900-E960-319B-CE40-1884513ED1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8091341"/>
              </p:ext>
            </p:extLst>
          </p:nvPr>
        </p:nvGraphicFramePr>
        <p:xfrm>
          <a:off x="1230536" y="4401177"/>
          <a:ext cx="5114846" cy="417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6664">
                  <a:extLst>
                    <a:ext uri="{9D8B030D-6E8A-4147-A177-3AD203B41FA5}">
                      <a16:colId xmlns:a16="http://schemas.microsoft.com/office/drawing/2014/main" val="2672853378"/>
                    </a:ext>
                  </a:extLst>
                </a:gridCol>
                <a:gridCol w="1039091">
                  <a:extLst>
                    <a:ext uri="{9D8B030D-6E8A-4147-A177-3AD203B41FA5}">
                      <a16:colId xmlns:a16="http://schemas.microsoft.com/office/drawing/2014/main" val="3478025634"/>
                    </a:ext>
                  </a:extLst>
                </a:gridCol>
                <a:gridCol w="1039091">
                  <a:extLst>
                    <a:ext uri="{9D8B030D-6E8A-4147-A177-3AD203B41FA5}">
                      <a16:colId xmlns:a16="http://schemas.microsoft.com/office/drawing/2014/main" val="2931349205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r>
                        <a:rPr lang="cs-CZ" sz="1200" b="1" dirty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Situace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b="1" dirty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Je </a:t>
                      </a:r>
                      <a:br>
                        <a:rPr lang="cs-CZ" sz="1200" b="1" dirty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</a:br>
                      <a:r>
                        <a:rPr lang="cs-CZ" sz="1200" b="1" dirty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v pořádku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b="1" dirty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Není </a:t>
                      </a:r>
                      <a:br>
                        <a:rPr lang="cs-CZ" sz="1200" b="1" dirty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</a:br>
                      <a:r>
                        <a:rPr lang="cs-CZ" sz="1200" b="1" dirty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v pořádku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7865590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r>
                        <a:rPr lang="cs-CZ" sz="1200" dirty="0"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</a:rPr>
                        <a:t>V on-line diskusích odpovídáme každému, přestože se k nám chová bez respektu.</a:t>
                      </a:r>
                    </a:p>
                  </a:txBody>
                  <a:tcPr marL="63500" marR="63500" marT="63500" marB="63500"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0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0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3792901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r>
                        <a:rPr lang="cs-CZ" sz="1200" dirty="0"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</a:rPr>
                        <a:t>Je v pořádku přeposílat řetězové e-maily.</a:t>
                      </a:r>
                    </a:p>
                  </a:txBody>
                  <a:tcPr marL="63500" marR="63500" marT="63500" marB="63500"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0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0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6389070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r>
                        <a:rPr lang="cs-CZ" sz="1200" dirty="0"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</a:rPr>
                        <a:t>Nevadí, když v textu nepoužíváme diakritiku.</a:t>
                      </a:r>
                    </a:p>
                  </a:txBody>
                  <a:tcPr marL="63500" marR="63500" marT="63500" marB="63500"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0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0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6076804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r>
                        <a:rPr lang="cs-CZ" sz="1200" dirty="0"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</a:rPr>
                        <a:t>Na sociálních sítích můžeme sdílet údaje </a:t>
                      </a:r>
                      <a:br>
                        <a:rPr lang="cs-CZ" sz="1200" dirty="0"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cs-CZ" sz="1200" dirty="0"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</a:rPr>
                        <a:t>či konverzace lidí bez jejich vědomí.</a:t>
                      </a:r>
                    </a:p>
                  </a:txBody>
                  <a:tcPr marL="63500" marR="63500" marT="63500" marB="63500"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0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0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9451465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r>
                        <a:rPr lang="cs-CZ" sz="1200" dirty="0"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</a:rPr>
                        <a:t>Internet bychom měli využívat ke zlepšení života všech.</a:t>
                      </a:r>
                    </a:p>
                  </a:txBody>
                  <a:tcPr marL="63500" marR="63500" marT="63500" marB="63500"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0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0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2836475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r>
                        <a:rPr lang="cs-CZ" sz="1200" dirty="0"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</a:rPr>
                        <a:t>Na internetu platí jiná pravidla než </a:t>
                      </a:r>
                      <a:br>
                        <a:rPr lang="cs-CZ" sz="1200" dirty="0"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cs-CZ" sz="1200" dirty="0"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</a:rPr>
                        <a:t>v off-line prostředí.</a:t>
                      </a:r>
                    </a:p>
                  </a:txBody>
                  <a:tcPr marL="63500" marR="63500" marT="63500" marB="63500"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0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0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8158753"/>
                  </a:ext>
                </a:extLst>
              </a:tr>
            </a:tbl>
          </a:graphicData>
        </a:graphic>
      </p:graphicFrame>
      <p:pic>
        <p:nvPicPr>
          <p:cNvPr id="7" name="Obrázek 6">
            <a:extLst>
              <a:ext uri="{FF2B5EF4-FFF2-40B4-BE49-F238E27FC236}">
                <a16:creationId xmlns:a16="http://schemas.microsoft.com/office/drawing/2014/main" id="{9EB06966-98CE-71CB-92C0-04FF5DA911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2027" y="992258"/>
            <a:ext cx="584200" cy="635000"/>
          </a:xfrm>
          <a:prstGeom prst="rect">
            <a:avLst/>
          </a:prstGeom>
        </p:spPr>
      </p:pic>
      <p:sp>
        <p:nvSpPr>
          <p:cNvPr id="9" name="Rectangle 1">
            <a:extLst>
              <a:ext uri="{FF2B5EF4-FFF2-40B4-BE49-F238E27FC236}">
                <a16:creationId xmlns:a16="http://schemas.microsoft.com/office/drawing/2014/main" id="{F9007E2A-D581-F087-221D-3CC7930955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5570" y="4286608"/>
            <a:ext cx="7559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12" name="object 10">
            <a:extLst>
              <a:ext uri="{FF2B5EF4-FFF2-40B4-BE49-F238E27FC236}">
                <a16:creationId xmlns:a16="http://schemas.microsoft.com/office/drawing/2014/main" id="{6541640A-76DE-5B24-6751-8A2A699593DC}"/>
              </a:ext>
            </a:extLst>
          </p:cNvPr>
          <p:cNvSpPr txBox="1"/>
          <p:nvPr/>
        </p:nvSpPr>
        <p:spPr>
          <a:xfrm>
            <a:off x="1230536" y="3169665"/>
            <a:ext cx="5114846" cy="29046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r>
              <a:rPr lang="cs-CZ" sz="1800" b="1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Ověření pravidel </a:t>
            </a:r>
            <a:r>
              <a:rPr lang="cs-CZ" sz="1800" b="1" dirty="0" err="1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netikety</a:t>
            </a:r>
            <a:r>
              <a:rPr lang="cs-CZ" dirty="0">
                <a:effectLst/>
                <a:latin typeface="Georgia" panose="02040502050405020303" pitchFamily="18" charset="0"/>
              </a:rPr>
              <a:t> </a:t>
            </a:r>
            <a:endParaRPr lang="cs-CZ" dirty="0">
              <a:effectLst/>
              <a:latin typeface="Georgia" panose="02040502050405020303" pitchFamily="18" charset="0"/>
              <a:ea typeface="Times New Roman" panose="02020603050405020304" pitchFamily="18" charset="0"/>
            </a:endParaRPr>
          </a:p>
        </p:txBody>
      </p:sp>
      <p:sp>
        <p:nvSpPr>
          <p:cNvPr id="14" name="object 10">
            <a:extLst>
              <a:ext uri="{FF2B5EF4-FFF2-40B4-BE49-F238E27FC236}">
                <a16:creationId xmlns:a16="http://schemas.microsoft.com/office/drawing/2014/main" id="{D8C15122-EB45-F3BE-64FE-BA57592E3F74}"/>
              </a:ext>
            </a:extLst>
          </p:cNvPr>
          <p:cNvSpPr txBox="1"/>
          <p:nvPr/>
        </p:nvSpPr>
        <p:spPr>
          <a:xfrm>
            <a:off x="1230536" y="4031192"/>
            <a:ext cx="5114846" cy="19813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r>
              <a:rPr lang="cs-CZ" sz="1200" b="1" dirty="0">
                <a:latin typeface="Georgia" panose="02040502050405020303" pitchFamily="18" charset="0"/>
              </a:rPr>
              <a:t>Jedná se o nenávistný projev?</a:t>
            </a:r>
          </a:p>
        </p:txBody>
      </p:sp>
      <p:sp>
        <p:nvSpPr>
          <p:cNvPr id="15" name="Nadpis 1">
            <a:extLst>
              <a:ext uri="{FF2B5EF4-FFF2-40B4-BE49-F238E27FC236}">
                <a16:creationId xmlns:a16="http://schemas.microsoft.com/office/drawing/2014/main" id="{84AB90EA-D5AE-FF89-90FA-8AF63B459D2A}"/>
              </a:ext>
            </a:extLst>
          </p:cNvPr>
          <p:cNvSpPr txBox="1">
            <a:spLocks/>
          </p:cNvSpPr>
          <p:nvPr/>
        </p:nvSpPr>
        <p:spPr>
          <a:xfrm>
            <a:off x="2972250" y="1210191"/>
            <a:ext cx="3868287" cy="4843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7559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 cap="all" baseline="0">
                <a:solidFill>
                  <a:srgbClr val="CC0000"/>
                </a:solidFill>
                <a:latin typeface="Arial Black" panose="020B0604020202020204" pitchFamily="34" charset="0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cs-CZ" dirty="0"/>
              <a:t>PRAVIDLA </a:t>
            </a:r>
            <a:br>
              <a:rPr lang="cs-CZ" dirty="0"/>
            </a:br>
            <a:r>
              <a:rPr lang="cs-CZ" dirty="0"/>
              <a:t>NETIKETY</a:t>
            </a:r>
          </a:p>
        </p:txBody>
      </p:sp>
    </p:spTree>
    <p:extLst>
      <p:ext uri="{BB962C8B-B14F-4D97-AF65-F5344CB8AC3E}">
        <p14:creationId xmlns:p14="http://schemas.microsoft.com/office/powerpoint/2010/main" val="788095147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8877</TotalTime>
  <Words>568</Words>
  <Application>Microsoft Macintosh PowerPoint</Application>
  <PresentationFormat>Vlastní</PresentationFormat>
  <Paragraphs>44</Paragraphs>
  <Slides>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11" baseType="lpstr">
      <vt:lpstr>Arial</vt:lpstr>
      <vt:lpstr>Arial Black</vt:lpstr>
      <vt:lpstr>Calibri</vt:lpstr>
      <vt:lpstr>Calibri Light</vt:lpstr>
      <vt:lpstr>Georgia</vt:lpstr>
      <vt:lpstr>Symbol</vt:lpstr>
      <vt:lpstr>Motiv Office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Ruttkayova, Zlata</dc:creator>
  <cp:lastModifiedBy>Hauserová, Petra</cp:lastModifiedBy>
  <cp:revision>109</cp:revision>
  <dcterms:created xsi:type="dcterms:W3CDTF">2020-06-29T11:54:29Z</dcterms:created>
  <dcterms:modified xsi:type="dcterms:W3CDTF">2024-08-22T13:38:03Z</dcterms:modified>
</cp:coreProperties>
</file>