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9"/>
  </p:notesMasterIdLst>
  <p:sldIdLst>
    <p:sldId id="256" r:id="rId2"/>
    <p:sldId id="283" r:id="rId3"/>
    <p:sldId id="308" r:id="rId4"/>
    <p:sldId id="309" r:id="rId5"/>
    <p:sldId id="310" r:id="rId6"/>
    <p:sldId id="311" r:id="rId7"/>
    <p:sldId id="312" r:id="rId8"/>
    <p:sldId id="313" r:id="rId9"/>
    <p:sldId id="314" r:id="rId10"/>
    <p:sldId id="306" r:id="rId11"/>
    <p:sldId id="307" r:id="rId12"/>
    <p:sldId id="315" r:id="rId13"/>
    <p:sldId id="316" r:id="rId14"/>
    <p:sldId id="317" r:id="rId15"/>
    <p:sldId id="318" r:id="rId16"/>
    <p:sldId id="319" r:id="rId17"/>
    <p:sldId id="320" r:id="rId18"/>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90" userDrawn="1">
          <p15:clr>
            <a:srgbClr val="A4A3A4"/>
          </p15:clr>
        </p15:guide>
        <p15:guide id="2" pos="235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000000"/>
    <a:srgbClr val="B9C7D4"/>
    <a:srgbClr val="656C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20"/>
    <p:restoredTop sz="96006"/>
  </p:normalViewPr>
  <p:slideViewPr>
    <p:cSldViewPr snapToGrid="0" snapToObjects="1">
      <p:cViewPr>
        <p:scale>
          <a:sx n="87" d="100"/>
          <a:sy n="87" d="100"/>
        </p:scale>
        <p:origin x="1408" y="136"/>
      </p:cViewPr>
      <p:guideLst>
        <p:guide orient="horz" pos="3390"/>
        <p:guide pos="235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D8BB9E-9D3D-EF4D-9B51-A9B4A902A483}" type="datetimeFigureOut">
              <a:rPr lang="cs-CZ" smtClean="0"/>
              <a:t>28.08.2024</a:t>
            </a:fld>
            <a:endParaRPr lang="cs-CZ"/>
          </a:p>
        </p:txBody>
      </p:sp>
      <p:sp>
        <p:nvSpPr>
          <p:cNvPr id="4" name="Zástupný symbol pro obrázek snímku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A05ADE-BA2E-CF46-BB02-19DCE2578A36}" type="slidenum">
              <a:rPr lang="cs-CZ" smtClean="0"/>
              <a:t>‹#›</a:t>
            </a:fld>
            <a:endParaRPr lang="cs-CZ"/>
          </a:p>
        </p:txBody>
      </p:sp>
    </p:spTree>
    <p:extLst>
      <p:ext uri="{BB962C8B-B14F-4D97-AF65-F5344CB8AC3E}">
        <p14:creationId xmlns:p14="http://schemas.microsoft.com/office/powerpoint/2010/main" val="35540554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A05ADE-BA2E-CF46-BB02-19DCE2578A36}" type="slidenum">
              <a:rPr lang="cs-CZ" smtClean="0"/>
              <a:t>2</a:t>
            </a:fld>
            <a:endParaRPr lang="cs-CZ"/>
          </a:p>
        </p:txBody>
      </p:sp>
    </p:spTree>
    <p:extLst>
      <p:ext uri="{BB962C8B-B14F-4D97-AF65-F5344CB8AC3E}">
        <p14:creationId xmlns:p14="http://schemas.microsoft.com/office/powerpoint/2010/main" val="1103707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A03576-8603-6188-B298-B98BA688E43E}"/>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A35D7FD2-5736-9B11-99E5-FAE0D04D9E7B}"/>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C14E8E92-7B4B-E0FD-41F7-75397D575054}"/>
              </a:ext>
            </a:extLst>
          </p:cNvPr>
          <p:cNvSpPr>
            <a:spLocks noGrp="1"/>
          </p:cNvSpPr>
          <p:nvPr>
            <p:ph type="body" idx="1"/>
          </p:nvPr>
        </p:nvSpPr>
        <p:spPr/>
        <p:txBody>
          <a:bodyPr/>
          <a:lstStyle/>
          <a:p>
            <a:endParaRPr lang="cs-CZ" dirty="0"/>
          </a:p>
        </p:txBody>
      </p:sp>
      <p:sp>
        <p:nvSpPr>
          <p:cNvPr id="4" name="Zástupný symbol pro číslo snímku 3">
            <a:extLst>
              <a:ext uri="{FF2B5EF4-FFF2-40B4-BE49-F238E27FC236}">
                <a16:creationId xmlns:a16="http://schemas.microsoft.com/office/drawing/2014/main" id="{27EB88CF-EC71-03D2-4FB0-4DD9DB411077}"/>
              </a:ext>
            </a:extLst>
          </p:cNvPr>
          <p:cNvSpPr>
            <a:spLocks noGrp="1"/>
          </p:cNvSpPr>
          <p:nvPr>
            <p:ph type="sldNum" sz="quarter" idx="5"/>
          </p:nvPr>
        </p:nvSpPr>
        <p:spPr/>
        <p:txBody>
          <a:bodyPr/>
          <a:lstStyle/>
          <a:p>
            <a:fld id="{0AA05ADE-BA2E-CF46-BB02-19DCE2578A36}" type="slidenum">
              <a:rPr lang="cs-CZ" smtClean="0"/>
              <a:t>3</a:t>
            </a:fld>
            <a:endParaRPr lang="cs-CZ"/>
          </a:p>
        </p:txBody>
      </p:sp>
    </p:spTree>
    <p:extLst>
      <p:ext uri="{BB962C8B-B14F-4D97-AF65-F5344CB8AC3E}">
        <p14:creationId xmlns:p14="http://schemas.microsoft.com/office/powerpoint/2010/main" val="1635496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740D6D-7986-6349-99C5-2ECA8E484762}"/>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51319A31-D598-A415-215D-1829E99117F8}"/>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59D0717D-1CA4-32D9-B1AA-9E791E4850A5}"/>
              </a:ext>
            </a:extLst>
          </p:cNvPr>
          <p:cNvSpPr>
            <a:spLocks noGrp="1"/>
          </p:cNvSpPr>
          <p:nvPr>
            <p:ph type="body" idx="1"/>
          </p:nvPr>
        </p:nvSpPr>
        <p:spPr/>
        <p:txBody>
          <a:bodyPr/>
          <a:lstStyle/>
          <a:p>
            <a:endParaRPr lang="cs-CZ" dirty="0"/>
          </a:p>
        </p:txBody>
      </p:sp>
      <p:sp>
        <p:nvSpPr>
          <p:cNvPr id="4" name="Zástupný symbol pro číslo snímku 3">
            <a:extLst>
              <a:ext uri="{FF2B5EF4-FFF2-40B4-BE49-F238E27FC236}">
                <a16:creationId xmlns:a16="http://schemas.microsoft.com/office/drawing/2014/main" id="{1FC59D4C-BE69-03DC-DBB1-3F157C5CCB66}"/>
              </a:ext>
            </a:extLst>
          </p:cNvPr>
          <p:cNvSpPr>
            <a:spLocks noGrp="1"/>
          </p:cNvSpPr>
          <p:nvPr>
            <p:ph type="sldNum" sz="quarter" idx="5"/>
          </p:nvPr>
        </p:nvSpPr>
        <p:spPr/>
        <p:txBody>
          <a:bodyPr/>
          <a:lstStyle/>
          <a:p>
            <a:fld id="{0AA05ADE-BA2E-CF46-BB02-19DCE2578A36}" type="slidenum">
              <a:rPr lang="cs-CZ" smtClean="0"/>
              <a:t>4</a:t>
            </a:fld>
            <a:endParaRPr lang="cs-CZ"/>
          </a:p>
        </p:txBody>
      </p:sp>
    </p:spTree>
    <p:extLst>
      <p:ext uri="{BB962C8B-B14F-4D97-AF65-F5344CB8AC3E}">
        <p14:creationId xmlns:p14="http://schemas.microsoft.com/office/powerpoint/2010/main" val="3876734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7FD377-4411-1DE9-1687-6A105374DC67}"/>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10F34C34-A3BF-4B04-A1D8-4E2E534BF7D3}"/>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4493D327-FBFB-F67C-8550-4C82DDD57CE5}"/>
              </a:ext>
            </a:extLst>
          </p:cNvPr>
          <p:cNvSpPr>
            <a:spLocks noGrp="1"/>
          </p:cNvSpPr>
          <p:nvPr>
            <p:ph type="body" idx="1"/>
          </p:nvPr>
        </p:nvSpPr>
        <p:spPr/>
        <p:txBody>
          <a:bodyPr/>
          <a:lstStyle/>
          <a:p>
            <a:endParaRPr lang="cs-CZ" dirty="0"/>
          </a:p>
        </p:txBody>
      </p:sp>
      <p:sp>
        <p:nvSpPr>
          <p:cNvPr id="4" name="Zástupný symbol pro číslo snímku 3">
            <a:extLst>
              <a:ext uri="{FF2B5EF4-FFF2-40B4-BE49-F238E27FC236}">
                <a16:creationId xmlns:a16="http://schemas.microsoft.com/office/drawing/2014/main" id="{430C95F0-7722-58AE-2E05-8FCEBA3364A4}"/>
              </a:ext>
            </a:extLst>
          </p:cNvPr>
          <p:cNvSpPr>
            <a:spLocks noGrp="1"/>
          </p:cNvSpPr>
          <p:nvPr>
            <p:ph type="sldNum" sz="quarter" idx="5"/>
          </p:nvPr>
        </p:nvSpPr>
        <p:spPr/>
        <p:txBody>
          <a:bodyPr/>
          <a:lstStyle/>
          <a:p>
            <a:fld id="{0AA05ADE-BA2E-CF46-BB02-19DCE2578A36}" type="slidenum">
              <a:rPr lang="cs-CZ" smtClean="0"/>
              <a:t>5</a:t>
            </a:fld>
            <a:endParaRPr lang="cs-CZ"/>
          </a:p>
        </p:txBody>
      </p:sp>
    </p:spTree>
    <p:extLst>
      <p:ext uri="{BB962C8B-B14F-4D97-AF65-F5344CB8AC3E}">
        <p14:creationId xmlns:p14="http://schemas.microsoft.com/office/powerpoint/2010/main" val="3880088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B4C3E9-3E41-9746-C4CC-68A0A044683C}"/>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29553F8B-7A0E-DA48-B968-155537C77230}"/>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BF39A803-ACE2-477C-62F1-70B09F79409D}"/>
              </a:ext>
            </a:extLst>
          </p:cNvPr>
          <p:cNvSpPr>
            <a:spLocks noGrp="1"/>
          </p:cNvSpPr>
          <p:nvPr>
            <p:ph type="body" idx="1"/>
          </p:nvPr>
        </p:nvSpPr>
        <p:spPr/>
        <p:txBody>
          <a:bodyPr/>
          <a:lstStyle/>
          <a:p>
            <a:endParaRPr lang="cs-CZ" dirty="0"/>
          </a:p>
        </p:txBody>
      </p:sp>
      <p:sp>
        <p:nvSpPr>
          <p:cNvPr id="4" name="Zástupný symbol pro číslo snímku 3">
            <a:extLst>
              <a:ext uri="{FF2B5EF4-FFF2-40B4-BE49-F238E27FC236}">
                <a16:creationId xmlns:a16="http://schemas.microsoft.com/office/drawing/2014/main" id="{6A2DFABB-1BAA-1A41-9B32-F635AF9683AA}"/>
              </a:ext>
            </a:extLst>
          </p:cNvPr>
          <p:cNvSpPr>
            <a:spLocks noGrp="1"/>
          </p:cNvSpPr>
          <p:nvPr>
            <p:ph type="sldNum" sz="quarter" idx="5"/>
          </p:nvPr>
        </p:nvSpPr>
        <p:spPr/>
        <p:txBody>
          <a:bodyPr/>
          <a:lstStyle/>
          <a:p>
            <a:fld id="{0AA05ADE-BA2E-CF46-BB02-19DCE2578A36}" type="slidenum">
              <a:rPr lang="cs-CZ" smtClean="0"/>
              <a:t>6</a:t>
            </a:fld>
            <a:endParaRPr lang="cs-CZ"/>
          </a:p>
        </p:txBody>
      </p:sp>
    </p:spTree>
    <p:extLst>
      <p:ext uri="{BB962C8B-B14F-4D97-AF65-F5344CB8AC3E}">
        <p14:creationId xmlns:p14="http://schemas.microsoft.com/office/powerpoint/2010/main" val="19775969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F9071-282C-0450-93C1-E9CC91348EFB}"/>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31FFC5A5-E658-AD0E-251F-4559EDCBB9A7}"/>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5D46195D-D6E0-3AD0-7D81-E5B47B111268}"/>
              </a:ext>
            </a:extLst>
          </p:cNvPr>
          <p:cNvSpPr>
            <a:spLocks noGrp="1"/>
          </p:cNvSpPr>
          <p:nvPr>
            <p:ph type="body" idx="1"/>
          </p:nvPr>
        </p:nvSpPr>
        <p:spPr/>
        <p:txBody>
          <a:bodyPr/>
          <a:lstStyle/>
          <a:p>
            <a:endParaRPr lang="cs-CZ" dirty="0"/>
          </a:p>
        </p:txBody>
      </p:sp>
      <p:sp>
        <p:nvSpPr>
          <p:cNvPr id="4" name="Zástupný symbol pro číslo snímku 3">
            <a:extLst>
              <a:ext uri="{FF2B5EF4-FFF2-40B4-BE49-F238E27FC236}">
                <a16:creationId xmlns:a16="http://schemas.microsoft.com/office/drawing/2014/main" id="{3DA84A89-0861-00F4-A004-7DC0E4172337}"/>
              </a:ext>
            </a:extLst>
          </p:cNvPr>
          <p:cNvSpPr>
            <a:spLocks noGrp="1"/>
          </p:cNvSpPr>
          <p:nvPr>
            <p:ph type="sldNum" sz="quarter" idx="5"/>
          </p:nvPr>
        </p:nvSpPr>
        <p:spPr/>
        <p:txBody>
          <a:bodyPr/>
          <a:lstStyle/>
          <a:p>
            <a:fld id="{0AA05ADE-BA2E-CF46-BB02-19DCE2578A36}" type="slidenum">
              <a:rPr lang="cs-CZ" smtClean="0"/>
              <a:t>7</a:t>
            </a:fld>
            <a:endParaRPr lang="cs-CZ"/>
          </a:p>
        </p:txBody>
      </p:sp>
    </p:spTree>
    <p:extLst>
      <p:ext uri="{BB962C8B-B14F-4D97-AF65-F5344CB8AC3E}">
        <p14:creationId xmlns:p14="http://schemas.microsoft.com/office/powerpoint/2010/main" val="1007753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1FA6CF-0A23-DC13-9971-E8CE3DAEC9D9}"/>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4AAB6622-2383-351B-F112-4B330DA398CE}"/>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E43117DE-12C9-C407-4F56-4133F032B41D}"/>
              </a:ext>
            </a:extLst>
          </p:cNvPr>
          <p:cNvSpPr>
            <a:spLocks noGrp="1"/>
          </p:cNvSpPr>
          <p:nvPr>
            <p:ph type="body" idx="1"/>
          </p:nvPr>
        </p:nvSpPr>
        <p:spPr/>
        <p:txBody>
          <a:bodyPr/>
          <a:lstStyle/>
          <a:p>
            <a:endParaRPr lang="cs-CZ" dirty="0"/>
          </a:p>
        </p:txBody>
      </p:sp>
      <p:sp>
        <p:nvSpPr>
          <p:cNvPr id="4" name="Zástupný symbol pro číslo snímku 3">
            <a:extLst>
              <a:ext uri="{FF2B5EF4-FFF2-40B4-BE49-F238E27FC236}">
                <a16:creationId xmlns:a16="http://schemas.microsoft.com/office/drawing/2014/main" id="{218F3C03-E132-5600-99E2-22B90DA78459}"/>
              </a:ext>
            </a:extLst>
          </p:cNvPr>
          <p:cNvSpPr>
            <a:spLocks noGrp="1"/>
          </p:cNvSpPr>
          <p:nvPr>
            <p:ph type="sldNum" sz="quarter" idx="5"/>
          </p:nvPr>
        </p:nvSpPr>
        <p:spPr/>
        <p:txBody>
          <a:bodyPr/>
          <a:lstStyle/>
          <a:p>
            <a:fld id="{0AA05ADE-BA2E-CF46-BB02-19DCE2578A36}" type="slidenum">
              <a:rPr lang="cs-CZ" smtClean="0"/>
              <a:t>8</a:t>
            </a:fld>
            <a:endParaRPr lang="cs-CZ"/>
          </a:p>
        </p:txBody>
      </p:sp>
    </p:spTree>
    <p:extLst>
      <p:ext uri="{BB962C8B-B14F-4D97-AF65-F5344CB8AC3E}">
        <p14:creationId xmlns:p14="http://schemas.microsoft.com/office/powerpoint/2010/main" val="3339218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BA221D-442F-6F4B-F290-DAA6F0374E2D}"/>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3797E68E-2768-0103-7F6B-610D9271A5A8}"/>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AE0E808C-338C-7B2B-107F-8700EB131953}"/>
              </a:ext>
            </a:extLst>
          </p:cNvPr>
          <p:cNvSpPr>
            <a:spLocks noGrp="1"/>
          </p:cNvSpPr>
          <p:nvPr>
            <p:ph type="body" idx="1"/>
          </p:nvPr>
        </p:nvSpPr>
        <p:spPr/>
        <p:txBody>
          <a:bodyPr/>
          <a:lstStyle/>
          <a:p>
            <a:endParaRPr lang="cs-CZ" dirty="0"/>
          </a:p>
        </p:txBody>
      </p:sp>
      <p:sp>
        <p:nvSpPr>
          <p:cNvPr id="4" name="Zástupný symbol pro číslo snímku 3">
            <a:extLst>
              <a:ext uri="{FF2B5EF4-FFF2-40B4-BE49-F238E27FC236}">
                <a16:creationId xmlns:a16="http://schemas.microsoft.com/office/drawing/2014/main" id="{C7ABF4A9-4BE1-203D-3CAD-04AF893D7F8B}"/>
              </a:ext>
            </a:extLst>
          </p:cNvPr>
          <p:cNvSpPr>
            <a:spLocks noGrp="1"/>
          </p:cNvSpPr>
          <p:nvPr>
            <p:ph type="sldNum" sz="quarter" idx="5"/>
          </p:nvPr>
        </p:nvSpPr>
        <p:spPr/>
        <p:txBody>
          <a:bodyPr/>
          <a:lstStyle/>
          <a:p>
            <a:fld id="{0AA05ADE-BA2E-CF46-BB02-19DCE2578A36}" type="slidenum">
              <a:rPr lang="cs-CZ" smtClean="0"/>
              <a:t>9</a:t>
            </a:fld>
            <a:endParaRPr lang="cs-CZ"/>
          </a:p>
        </p:txBody>
      </p:sp>
    </p:spTree>
    <p:extLst>
      <p:ext uri="{BB962C8B-B14F-4D97-AF65-F5344CB8AC3E}">
        <p14:creationId xmlns:p14="http://schemas.microsoft.com/office/powerpoint/2010/main" val="24683871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Title 1"/>
          <p:cNvSpPr>
            <a:spLocks noGrp="1"/>
          </p:cNvSpPr>
          <p:nvPr>
            <p:ph type="ctrTitle"/>
          </p:nvPr>
        </p:nvSpPr>
        <p:spPr>
          <a:xfrm>
            <a:off x="3081866" y="982133"/>
            <a:ext cx="3910833" cy="785427"/>
          </a:xfrm>
        </p:spPr>
        <p:txBody>
          <a:bodyPr anchor="b">
            <a:normAutofit/>
          </a:bodyPr>
          <a:lstStyle>
            <a:lvl1pPr algn="l">
              <a:defRPr sz="2400" cap="all" baseline="0">
                <a:solidFill>
                  <a:srgbClr val="CC0000"/>
                </a:solidFill>
                <a:latin typeface="Arial Black" panose="020B0604020202020204" pitchFamily="34" charset="0"/>
              </a:defRPr>
            </a:lvl1pPr>
          </a:lstStyle>
          <a:p>
            <a:r>
              <a:rPr lang="cs-CZ" dirty="0"/>
              <a:t>Kliknutím lze upravit styl.</a:t>
            </a:r>
            <a:endParaRPr lang="en-US" dirty="0"/>
          </a:p>
        </p:txBody>
      </p:sp>
      <p:sp>
        <p:nvSpPr>
          <p:cNvPr id="3" name="Subtitle 2"/>
          <p:cNvSpPr>
            <a:spLocks noGrp="1"/>
          </p:cNvSpPr>
          <p:nvPr>
            <p:ph type="subTitle" idx="1"/>
          </p:nvPr>
        </p:nvSpPr>
        <p:spPr>
          <a:xfrm>
            <a:off x="944960" y="5615678"/>
            <a:ext cx="5669756" cy="2581379"/>
          </a:xfrm>
        </p:spPr>
        <p:txBody>
          <a:bodyPr>
            <a:normAutofit/>
          </a:bodyPr>
          <a:lstStyle>
            <a:lvl1pPr marL="0" indent="0" algn="l">
              <a:buNone/>
              <a:defRPr sz="800" baseline="0">
                <a:latin typeface="Arial" panose="020B0604020202020204" pitchFamily="34" charset="0"/>
              </a:defRPr>
            </a:lvl1pPr>
            <a:lvl2pPr marL="377967" indent="0" algn="ctr">
              <a:buNone/>
              <a:defRPr sz="1653"/>
            </a:lvl2pPr>
            <a:lvl3pPr marL="755934" indent="0" algn="ctr">
              <a:buNone/>
              <a:defRPr sz="1488"/>
            </a:lvl3pPr>
            <a:lvl4pPr marL="1133902" indent="0" algn="ctr">
              <a:buNone/>
              <a:defRPr sz="1323"/>
            </a:lvl4pPr>
            <a:lvl5pPr marL="1511869" indent="0" algn="ctr">
              <a:buNone/>
              <a:defRPr sz="1323"/>
            </a:lvl5pPr>
            <a:lvl6pPr marL="1889836" indent="0" algn="ctr">
              <a:buNone/>
              <a:defRPr sz="1323"/>
            </a:lvl6pPr>
            <a:lvl7pPr marL="2267803" indent="0" algn="ctr">
              <a:buNone/>
              <a:defRPr sz="1323"/>
            </a:lvl7pPr>
            <a:lvl8pPr marL="2645771" indent="0" algn="ctr">
              <a:buNone/>
              <a:defRPr sz="1323"/>
            </a:lvl8pPr>
            <a:lvl9pPr marL="3023738" indent="0" algn="ctr">
              <a:buNone/>
              <a:defRPr sz="1323"/>
            </a:lvl9pPr>
          </a:lstStyle>
          <a:p>
            <a:r>
              <a:rPr lang="cs-CZ" dirty="0"/>
              <a:t>Kliknutím můžete upravit styl předlohy.</a:t>
            </a:r>
            <a:endParaRPr lang="en-US" dirty="0"/>
          </a:p>
        </p:txBody>
      </p:sp>
      <p:pic>
        <p:nvPicPr>
          <p:cNvPr id="7" name="Obrázek 6">
            <a:extLst>
              <a:ext uri="{FF2B5EF4-FFF2-40B4-BE49-F238E27FC236}">
                <a16:creationId xmlns:a16="http://schemas.microsoft.com/office/drawing/2014/main" id="{99F8F185-8230-BB45-B8A2-CDC5FEBC38BF}"/>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87" y="-10212"/>
            <a:ext cx="7556500" cy="626884"/>
          </a:xfrm>
          <a:prstGeom prst="rect">
            <a:avLst/>
          </a:prstGeom>
        </p:spPr>
      </p:pic>
    </p:spTree>
    <p:extLst>
      <p:ext uri="{BB962C8B-B14F-4D97-AF65-F5344CB8AC3E}">
        <p14:creationId xmlns:p14="http://schemas.microsoft.com/office/powerpoint/2010/main" val="2959496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Vertical Text Placeholder 2"/>
          <p:cNvSpPr>
            <a:spLocks noGrp="1"/>
          </p:cNvSpPr>
          <p:nvPr>
            <p:ph type="body" orient="vert" idx="1"/>
          </p:nvPr>
        </p:nvSpPr>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F3F5E623-4BA4-4F48-AA09-AA13D1432802}" type="datetimeFigureOut">
              <a:rPr lang="cs-CZ" smtClean="0"/>
              <a:t>28.08.2024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271649BF-F682-9E40-9147-8CC4C701DA98}" type="slidenum">
              <a:rPr lang="cs-CZ" smtClean="0"/>
              <a:t>‹#›</a:t>
            </a:fld>
            <a:endParaRPr lang="cs-CZ"/>
          </a:p>
        </p:txBody>
      </p:sp>
    </p:spTree>
    <p:extLst>
      <p:ext uri="{BB962C8B-B14F-4D97-AF65-F5344CB8AC3E}">
        <p14:creationId xmlns:p14="http://schemas.microsoft.com/office/powerpoint/2010/main" val="31543250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09893" y="569240"/>
            <a:ext cx="1630055" cy="9060817"/>
          </a:xfrm>
        </p:spPr>
        <p:txBody>
          <a:bodyPr vert="eaVert"/>
          <a:lstStyle/>
          <a:p>
            <a:r>
              <a:rPr lang="cs-CZ"/>
              <a:t>Kliknutím lze upravit styl.</a:t>
            </a:r>
            <a:endParaRPr lang="en-US" dirty="0"/>
          </a:p>
        </p:txBody>
      </p:sp>
      <p:sp>
        <p:nvSpPr>
          <p:cNvPr id="3" name="Vertical Text Placeholder 2"/>
          <p:cNvSpPr>
            <a:spLocks noGrp="1"/>
          </p:cNvSpPr>
          <p:nvPr>
            <p:ph type="body" orient="vert" idx="1"/>
          </p:nvPr>
        </p:nvSpPr>
        <p:spPr>
          <a:xfrm>
            <a:off x="519728" y="569240"/>
            <a:ext cx="4795669" cy="9060817"/>
          </a:xfrm>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F3F5E623-4BA4-4F48-AA09-AA13D1432802}" type="datetimeFigureOut">
              <a:rPr lang="cs-CZ" smtClean="0"/>
              <a:t>28.08.2024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271649BF-F682-9E40-9147-8CC4C701DA98}" type="slidenum">
              <a:rPr lang="cs-CZ" smtClean="0"/>
              <a:t>‹#›</a:t>
            </a:fld>
            <a:endParaRPr lang="cs-CZ"/>
          </a:p>
        </p:txBody>
      </p:sp>
    </p:spTree>
    <p:extLst>
      <p:ext uri="{BB962C8B-B14F-4D97-AF65-F5344CB8AC3E}">
        <p14:creationId xmlns:p14="http://schemas.microsoft.com/office/powerpoint/2010/main" val="42617746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Content Placeholder 2"/>
          <p:cNvSpPr>
            <a:spLocks noGrp="1"/>
          </p:cNvSpPr>
          <p:nvPr>
            <p:ph idx="1"/>
          </p:nvPr>
        </p:nvSpPr>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F3F5E623-4BA4-4F48-AA09-AA13D1432802}" type="datetimeFigureOut">
              <a:rPr lang="cs-CZ" smtClean="0"/>
              <a:t>28.08.2024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271649BF-F682-9E40-9147-8CC4C701DA98}" type="slidenum">
              <a:rPr lang="cs-CZ" smtClean="0"/>
              <a:t>‹#›</a:t>
            </a:fld>
            <a:endParaRPr lang="cs-CZ"/>
          </a:p>
        </p:txBody>
      </p:sp>
    </p:spTree>
    <p:extLst>
      <p:ext uri="{BB962C8B-B14F-4D97-AF65-F5344CB8AC3E}">
        <p14:creationId xmlns:p14="http://schemas.microsoft.com/office/powerpoint/2010/main" val="283799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Title 1"/>
          <p:cNvSpPr>
            <a:spLocks noGrp="1"/>
          </p:cNvSpPr>
          <p:nvPr>
            <p:ph type="title"/>
          </p:nvPr>
        </p:nvSpPr>
        <p:spPr>
          <a:xfrm>
            <a:off x="515791" y="2665532"/>
            <a:ext cx="6520220" cy="4447496"/>
          </a:xfrm>
        </p:spPr>
        <p:txBody>
          <a:bodyPr anchor="b"/>
          <a:lstStyle>
            <a:lvl1pPr>
              <a:defRPr sz="4960"/>
            </a:lvl1pPr>
          </a:lstStyle>
          <a:p>
            <a:r>
              <a:rPr lang="cs-CZ"/>
              <a:t>Kliknutím lze upravit styl.</a:t>
            </a:r>
            <a:endParaRPr lang="en-US" dirty="0"/>
          </a:p>
        </p:txBody>
      </p:sp>
      <p:sp>
        <p:nvSpPr>
          <p:cNvPr id="3" name="Text Placeholder 2"/>
          <p:cNvSpPr>
            <a:spLocks noGrp="1"/>
          </p:cNvSpPr>
          <p:nvPr>
            <p:ph type="body" idx="1"/>
          </p:nvPr>
        </p:nvSpPr>
        <p:spPr>
          <a:xfrm>
            <a:off x="515791" y="7155103"/>
            <a:ext cx="6520220" cy="2338833"/>
          </a:xfrm>
        </p:spPr>
        <p:txBody>
          <a:bodyPr/>
          <a:lstStyle>
            <a:lvl1pPr marL="0" indent="0">
              <a:buNone/>
              <a:defRPr sz="1984">
                <a:solidFill>
                  <a:schemeClr val="tx1"/>
                </a:solidFill>
              </a:defRPr>
            </a:lvl1pPr>
            <a:lvl2pPr marL="377967" indent="0">
              <a:buNone/>
              <a:defRPr sz="1653">
                <a:solidFill>
                  <a:schemeClr val="tx1">
                    <a:tint val="75000"/>
                  </a:schemeClr>
                </a:solidFill>
              </a:defRPr>
            </a:lvl2pPr>
            <a:lvl3pPr marL="755934" indent="0">
              <a:buNone/>
              <a:defRPr sz="1488">
                <a:solidFill>
                  <a:schemeClr val="tx1">
                    <a:tint val="75000"/>
                  </a:schemeClr>
                </a:solidFill>
              </a:defRPr>
            </a:lvl3pPr>
            <a:lvl4pPr marL="1133902" indent="0">
              <a:buNone/>
              <a:defRPr sz="1323">
                <a:solidFill>
                  <a:schemeClr val="tx1">
                    <a:tint val="75000"/>
                  </a:schemeClr>
                </a:solidFill>
              </a:defRPr>
            </a:lvl4pPr>
            <a:lvl5pPr marL="1511869" indent="0">
              <a:buNone/>
              <a:defRPr sz="1323">
                <a:solidFill>
                  <a:schemeClr val="tx1">
                    <a:tint val="75000"/>
                  </a:schemeClr>
                </a:solidFill>
              </a:defRPr>
            </a:lvl5pPr>
            <a:lvl6pPr marL="1889836" indent="0">
              <a:buNone/>
              <a:defRPr sz="1323">
                <a:solidFill>
                  <a:schemeClr val="tx1">
                    <a:tint val="75000"/>
                  </a:schemeClr>
                </a:solidFill>
              </a:defRPr>
            </a:lvl6pPr>
            <a:lvl7pPr marL="2267803" indent="0">
              <a:buNone/>
              <a:defRPr sz="1323">
                <a:solidFill>
                  <a:schemeClr val="tx1">
                    <a:tint val="75000"/>
                  </a:schemeClr>
                </a:solidFill>
              </a:defRPr>
            </a:lvl7pPr>
            <a:lvl8pPr marL="2645771" indent="0">
              <a:buNone/>
              <a:defRPr sz="1323">
                <a:solidFill>
                  <a:schemeClr val="tx1">
                    <a:tint val="75000"/>
                  </a:schemeClr>
                </a:solidFill>
              </a:defRPr>
            </a:lvl8pPr>
            <a:lvl9pPr marL="3023738" indent="0">
              <a:buNone/>
              <a:defRPr sz="1323">
                <a:solidFill>
                  <a:schemeClr val="tx1">
                    <a:tint val="75000"/>
                  </a:schemeClr>
                </a:solidFill>
              </a:defRPr>
            </a:lvl9pPr>
          </a:lstStyle>
          <a:p>
            <a:pPr lvl="0"/>
            <a:r>
              <a:rPr lang="cs-CZ"/>
              <a:t>Po kliknutí můžete upravovat styly textu v předloze.</a:t>
            </a:r>
          </a:p>
        </p:txBody>
      </p:sp>
      <p:sp>
        <p:nvSpPr>
          <p:cNvPr id="4" name="Date Placeholder 3"/>
          <p:cNvSpPr>
            <a:spLocks noGrp="1"/>
          </p:cNvSpPr>
          <p:nvPr>
            <p:ph type="dt" sz="half" idx="10"/>
          </p:nvPr>
        </p:nvSpPr>
        <p:spPr/>
        <p:txBody>
          <a:bodyPr/>
          <a:lstStyle/>
          <a:p>
            <a:fld id="{F3F5E623-4BA4-4F48-AA09-AA13D1432802}" type="datetimeFigureOut">
              <a:rPr lang="cs-CZ" smtClean="0"/>
              <a:t>28.08.2024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271649BF-F682-9E40-9147-8CC4C701DA98}" type="slidenum">
              <a:rPr lang="cs-CZ" smtClean="0"/>
              <a:t>‹#›</a:t>
            </a:fld>
            <a:endParaRPr lang="cs-CZ"/>
          </a:p>
        </p:txBody>
      </p:sp>
    </p:spTree>
    <p:extLst>
      <p:ext uri="{BB962C8B-B14F-4D97-AF65-F5344CB8AC3E}">
        <p14:creationId xmlns:p14="http://schemas.microsoft.com/office/powerpoint/2010/main" val="11537732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Content Placeholder 2"/>
          <p:cNvSpPr>
            <a:spLocks noGrp="1"/>
          </p:cNvSpPr>
          <p:nvPr>
            <p:ph sz="half" idx="1"/>
          </p:nvPr>
        </p:nvSpPr>
        <p:spPr>
          <a:xfrm>
            <a:off x="519728" y="2846200"/>
            <a:ext cx="3212862" cy="6783857"/>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Content Placeholder 3"/>
          <p:cNvSpPr>
            <a:spLocks noGrp="1"/>
          </p:cNvSpPr>
          <p:nvPr>
            <p:ph sz="half" idx="2"/>
          </p:nvPr>
        </p:nvSpPr>
        <p:spPr>
          <a:xfrm>
            <a:off x="3827085" y="2846200"/>
            <a:ext cx="3212862" cy="6783857"/>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5" name="Date Placeholder 4"/>
          <p:cNvSpPr>
            <a:spLocks noGrp="1"/>
          </p:cNvSpPr>
          <p:nvPr>
            <p:ph type="dt" sz="half" idx="10"/>
          </p:nvPr>
        </p:nvSpPr>
        <p:spPr/>
        <p:txBody>
          <a:bodyPr/>
          <a:lstStyle/>
          <a:p>
            <a:fld id="{F3F5E623-4BA4-4F48-AA09-AA13D1432802}" type="datetimeFigureOut">
              <a:rPr lang="cs-CZ" smtClean="0"/>
              <a:t>28.08.2024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271649BF-F682-9E40-9147-8CC4C701DA98}" type="slidenum">
              <a:rPr lang="cs-CZ" smtClean="0"/>
              <a:t>‹#›</a:t>
            </a:fld>
            <a:endParaRPr lang="cs-CZ"/>
          </a:p>
        </p:txBody>
      </p:sp>
    </p:spTree>
    <p:extLst>
      <p:ext uri="{BB962C8B-B14F-4D97-AF65-F5344CB8AC3E}">
        <p14:creationId xmlns:p14="http://schemas.microsoft.com/office/powerpoint/2010/main" val="39583384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Title 1"/>
          <p:cNvSpPr>
            <a:spLocks noGrp="1"/>
          </p:cNvSpPr>
          <p:nvPr>
            <p:ph type="title"/>
          </p:nvPr>
        </p:nvSpPr>
        <p:spPr>
          <a:xfrm>
            <a:off x="520712" y="569242"/>
            <a:ext cx="6520220" cy="2066590"/>
          </a:xfrm>
        </p:spPr>
        <p:txBody>
          <a:bodyPr/>
          <a:lstStyle/>
          <a:p>
            <a:r>
              <a:rPr lang="cs-CZ"/>
              <a:t>Kliknutím lze upravit styl.</a:t>
            </a:r>
            <a:endParaRPr lang="en-US" dirty="0"/>
          </a:p>
        </p:txBody>
      </p:sp>
      <p:sp>
        <p:nvSpPr>
          <p:cNvPr id="3" name="Text Placeholder 2"/>
          <p:cNvSpPr>
            <a:spLocks noGrp="1"/>
          </p:cNvSpPr>
          <p:nvPr>
            <p:ph type="body" idx="1"/>
          </p:nvPr>
        </p:nvSpPr>
        <p:spPr>
          <a:xfrm>
            <a:off x="520713" y="2620980"/>
            <a:ext cx="3198096"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cs-CZ"/>
              <a:t>Po kliknutí můžete upravovat styly textu v předloze.</a:t>
            </a:r>
          </a:p>
        </p:txBody>
      </p:sp>
      <p:sp>
        <p:nvSpPr>
          <p:cNvPr id="4" name="Content Placeholder 3"/>
          <p:cNvSpPr>
            <a:spLocks noGrp="1"/>
          </p:cNvSpPr>
          <p:nvPr>
            <p:ph sz="half" idx="2"/>
          </p:nvPr>
        </p:nvSpPr>
        <p:spPr>
          <a:xfrm>
            <a:off x="520713" y="3905482"/>
            <a:ext cx="3198096" cy="5744375"/>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5" name="Text Placeholder 4"/>
          <p:cNvSpPr>
            <a:spLocks noGrp="1"/>
          </p:cNvSpPr>
          <p:nvPr>
            <p:ph type="body" sz="quarter" idx="3"/>
          </p:nvPr>
        </p:nvSpPr>
        <p:spPr>
          <a:xfrm>
            <a:off x="3827086" y="2620980"/>
            <a:ext cx="3213847"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cs-CZ"/>
              <a:t>Po kliknutí můžete upravovat styly textu v předloze.</a:t>
            </a:r>
          </a:p>
        </p:txBody>
      </p:sp>
      <p:sp>
        <p:nvSpPr>
          <p:cNvPr id="6" name="Content Placeholder 5"/>
          <p:cNvSpPr>
            <a:spLocks noGrp="1"/>
          </p:cNvSpPr>
          <p:nvPr>
            <p:ph sz="quarter" idx="4"/>
          </p:nvPr>
        </p:nvSpPr>
        <p:spPr>
          <a:xfrm>
            <a:off x="3827086" y="3905482"/>
            <a:ext cx="3213847" cy="5744375"/>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7" name="Date Placeholder 6"/>
          <p:cNvSpPr>
            <a:spLocks noGrp="1"/>
          </p:cNvSpPr>
          <p:nvPr>
            <p:ph type="dt" sz="half" idx="10"/>
          </p:nvPr>
        </p:nvSpPr>
        <p:spPr/>
        <p:txBody>
          <a:bodyPr/>
          <a:lstStyle/>
          <a:p>
            <a:fld id="{F3F5E623-4BA4-4F48-AA09-AA13D1432802}" type="datetimeFigureOut">
              <a:rPr lang="cs-CZ" smtClean="0"/>
              <a:t>28.08.2024</a:t>
            </a:fld>
            <a:endParaRPr lang="cs-CZ"/>
          </a:p>
        </p:txBody>
      </p:sp>
      <p:sp>
        <p:nvSpPr>
          <p:cNvPr id="8" name="Footer Placeholder 7"/>
          <p:cNvSpPr>
            <a:spLocks noGrp="1"/>
          </p:cNvSpPr>
          <p:nvPr>
            <p:ph type="ftr" sz="quarter" idx="11"/>
          </p:nvPr>
        </p:nvSpPr>
        <p:spPr/>
        <p:txBody>
          <a:bodyPr/>
          <a:lstStyle/>
          <a:p>
            <a:endParaRPr lang="cs-CZ"/>
          </a:p>
        </p:txBody>
      </p:sp>
      <p:sp>
        <p:nvSpPr>
          <p:cNvPr id="9" name="Slide Number Placeholder 8"/>
          <p:cNvSpPr>
            <a:spLocks noGrp="1"/>
          </p:cNvSpPr>
          <p:nvPr>
            <p:ph type="sldNum" sz="quarter" idx="12"/>
          </p:nvPr>
        </p:nvSpPr>
        <p:spPr/>
        <p:txBody>
          <a:bodyPr/>
          <a:lstStyle/>
          <a:p>
            <a:fld id="{271649BF-F682-9E40-9147-8CC4C701DA98}" type="slidenum">
              <a:rPr lang="cs-CZ" smtClean="0"/>
              <a:t>‹#›</a:t>
            </a:fld>
            <a:endParaRPr lang="cs-CZ"/>
          </a:p>
        </p:txBody>
      </p:sp>
    </p:spTree>
    <p:extLst>
      <p:ext uri="{BB962C8B-B14F-4D97-AF65-F5344CB8AC3E}">
        <p14:creationId xmlns:p14="http://schemas.microsoft.com/office/powerpoint/2010/main" val="25762121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Date Placeholder 2"/>
          <p:cNvSpPr>
            <a:spLocks noGrp="1"/>
          </p:cNvSpPr>
          <p:nvPr>
            <p:ph type="dt" sz="half" idx="10"/>
          </p:nvPr>
        </p:nvSpPr>
        <p:spPr/>
        <p:txBody>
          <a:bodyPr/>
          <a:lstStyle/>
          <a:p>
            <a:fld id="{F3F5E623-4BA4-4F48-AA09-AA13D1432802}" type="datetimeFigureOut">
              <a:rPr lang="cs-CZ" smtClean="0"/>
              <a:t>28.08.2024</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271649BF-F682-9E40-9147-8CC4C701DA98}" type="slidenum">
              <a:rPr lang="cs-CZ" smtClean="0"/>
              <a:t>‹#›</a:t>
            </a:fld>
            <a:endParaRPr lang="cs-CZ"/>
          </a:p>
        </p:txBody>
      </p:sp>
    </p:spTree>
    <p:extLst>
      <p:ext uri="{BB962C8B-B14F-4D97-AF65-F5344CB8AC3E}">
        <p14:creationId xmlns:p14="http://schemas.microsoft.com/office/powerpoint/2010/main" val="7846338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F5E623-4BA4-4F48-AA09-AA13D1432802}" type="datetimeFigureOut">
              <a:rPr lang="cs-CZ" smtClean="0"/>
              <a:t>28.08.2024</a:t>
            </a:fld>
            <a:endParaRPr lang="cs-CZ"/>
          </a:p>
        </p:txBody>
      </p:sp>
      <p:sp>
        <p:nvSpPr>
          <p:cNvPr id="3" name="Footer Placeholder 2"/>
          <p:cNvSpPr>
            <a:spLocks noGrp="1"/>
          </p:cNvSpPr>
          <p:nvPr>
            <p:ph type="ftr" sz="quarter" idx="11"/>
          </p:nvPr>
        </p:nvSpPr>
        <p:spPr/>
        <p:txBody>
          <a:bodyPr/>
          <a:lstStyle/>
          <a:p>
            <a:endParaRPr lang="cs-CZ"/>
          </a:p>
        </p:txBody>
      </p:sp>
      <p:sp>
        <p:nvSpPr>
          <p:cNvPr id="4" name="Slide Number Placeholder 3"/>
          <p:cNvSpPr>
            <a:spLocks noGrp="1"/>
          </p:cNvSpPr>
          <p:nvPr>
            <p:ph type="sldNum" sz="quarter" idx="12"/>
          </p:nvPr>
        </p:nvSpPr>
        <p:spPr/>
        <p:txBody>
          <a:bodyPr/>
          <a:lstStyle/>
          <a:p>
            <a:fld id="{271649BF-F682-9E40-9147-8CC4C701DA98}" type="slidenum">
              <a:rPr lang="cs-CZ" smtClean="0"/>
              <a:t>‹#›</a:t>
            </a:fld>
            <a:endParaRPr lang="cs-CZ"/>
          </a:p>
        </p:txBody>
      </p:sp>
    </p:spTree>
    <p:extLst>
      <p:ext uri="{BB962C8B-B14F-4D97-AF65-F5344CB8AC3E}">
        <p14:creationId xmlns:p14="http://schemas.microsoft.com/office/powerpoint/2010/main" val="647779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cs-CZ"/>
              <a:t>Kliknutím lze upravit styl.</a:t>
            </a:r>
            <a:endParaRPr lang="en-US" dirty="0"/>
          </a:p>
        </p:txBody>
      </p:sp>
      <p:sp>
        <p:nvSpPr>
          <p:cNvPr id="3" name="Content Placeholder 2"/>
          <p:cNvSpPr>
            <a:spLocks noGrp="1"/>
          </p:cNvSpPr>
          <p:nvPr>
            <p:ph idx="1"/>
          </p:nvPr>
        </p:nvSpPr>
        <p:spPr>
          <a:xfrm>
            <a:off x="3213847" y="1539425"/>
            <a:ext cx="3827085" cy="7598117"/>
          </a:xfrm>
        </p:spPr>
        <p:txBody>
          <a:bodyPr/>
          <a:lstStyle>
            <a:lvl1pPr>
              <a:defRPr sz="2645"/>
            </a:lvl1pPr>
            <a:lvl2pPr>
              <a:defRPr sz="2315"/>
            </a:lvl2pPr>
            <a:lvl3pPr>
              <a:defRPr sz="1984"/>
            </a:lvl3pPr>
            <a:lvl4pPr>
              <a:defRPr sz="1653"/>
            </a:lvl4pPr>
            <a:lvl5pPr>
              <a:defRPr sz="1653"/>
            </a:lvl5pPr>
            <a:lvl6pPr>
              <a:defRPr sz="1653"/>
            </a:lvl6pPr>
            <a:lvl7pPr>
              <a:defRPr sz="1653"/>
            </a:lvl7pPr>
            <a:lvl8pPr>
              <a:defRPr sz="1653"/>
            </a:lvl8pPr>
            <a:lvl9pPr>
              <a:defRPr sz="1653"/>
            </a:lvl9p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cs-CZ"/>
              <a:t>Po kliknutí můžete upravovat styly textu v předloze.</a:t>
            </a:r>
          </a:p>
        </p:txBody>
      </p:sp>
      <p:sp>
        <p:nvSpPr>
          <p:cNvPr id="5" name="Date Placeholder 4"/>
          <p:cNvSpPr>
            <a:spLocks noGrp="1"/>
          </p:cNvSpPr>
          <p:nvPr>
            <p:ph type="dt" sz="half" idx="10"/>
          </p:nvPr>
        </p:nvSpPr>
        <p:spPr/>
        <p:txBody>
          <a:bodyPr/>
          <a:lstStyle/>
          <a:p>
            <a:fld id="{F3F5E623-4BA4-4F48-AA09-AA13D1432802}" type="datetimeFigureOut">
              <a:rPr lang="cs-CZ" smtClean="0"/>
              <a:t>28.08.2024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271649BF-F682-9E40-9147-8CC4C701DA98}" type="slidenum">
              <a:rPr lang="cs-CZ" smtClean="0"/>
              <a:t>‹#›</a:t>
            </a:fld>
            <a:endParaRPr lang="cs-CZ"/>
          </a:p>
        </p:txBody>
      </p:sp>
    </p:spTree>
    <p:extLst>
      <p:ext uri="{BB962C8B-B14F-4D97-AF65-F5344CB8AC3E}">
        <p14:creationId xmlns:p14="http://schemas.microsoft.com/office/powerpoint/2010/main" val="1792901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cs-CZ"/>
              <a:t>Kliknutím lze upravit styl.</a:t>
            </a:r>
            <a:endParaRPr lang="en-US" dirty="0"/>
          </a:p>
        </p:txBody>
      </p:sp>
      <p:sp>
        <p:nvSpPr>
          <p:cNvPr id="3" name="Picture Placeholder 2"/>
          <p:cNvSpPr>
            <a:spLocks noGrp="1" noChangeAspect="1"/>
          </p:cNvSpPr>
          <p:nvPr>
            <p:ph type="pic" idx="1"/>
          </p:nvPr>
        </p:nvSpPr>
        <p:spPr>
          <a:xfrm>
            <a:off x="3213847" y="1539425"/>
            <a:ext cx="3827085" cy="7598117"/>
          </a:xfrm>
        </p:spPr>
        <p:txBody>
          <a:bodyPr anchor="t"/>
          <a:lstStyle>
            <a:lvl1pPr marL="0" indent="0">
              <a:buNone/>
              <a:defRPr sz="2645"/>
            </a:lvl1pPr>
            <a:lvl2pPr marL="377967" indent="0">
              <a:buNone/>
              <a:defRPr sz="2315"/>
            </a:lvl2pPr>
            <a:lvl3pPr marL="755934" indent="0">
              <a:buNone/>
              <a:defRPr sz="1984"/>
            </a:lvl3pPr>
            <a:lvl4pPr marL="1133902" indent="0">
              <a:buNone/>
              <a:defRPr sz="1653"/>
            </a:lvl4pPr>
            <a:lvl5pPr marL="1511869" indent="0">
              <a:buNone/>
              <a:defRPr sz="1653"/>
            </a:lvl5pPr>
            <a:lvl6pPr marL="1889836" indent="0">
              <a:buNone/>
              <a:defRPr sz="1653"/>
            </a:lvl6pPr>
            <a:lvl7pPr marL="2267803" indent="0">
              <a:buNone/>
              <a:defRPr sz="1653"/>
            </a:lvl7pPr>
            <a:lvl8pPr marL="2645771" indent="0">
              <a:buNone/>
              <a:defRPr sz="1653"/>
            </a:lvl8pPr>
            <a:lvl9pPr marL="3023738" indent="0">
              <a:buNone/>
              <a:defRPr sz="1653"/>
            </a:lvl9pPr>
          </a:lstStyle>
          <a:p>
            <a:r>
              <a:rPr lang="cs-CZ"/>
              <a:t>Kliknutím na ikonu přidáte obrázek.</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cs-CZ"/>
              <a:t>Po kliknutí můžete upravovat styly textu v předloze.</a:t>
            </a:r>
          </a:p>
        </p:txBody>
      </p:sp>
      <p:sp>
        <p:nvSpPr>
          <p:cNvPr id="5" name="Date Placeholder 4"/>
          <p:cNvSpPr>
            <a:spLocks noGrp="1"/>
          </p:cNvSpPr>
          <p:nvPr>
            <p:ph type="dt" sz="half" idx="10"/>
          </p:nvPr>
        </p:nvSpPr>
        <p:spPr/>
        <p:txBody>
          <a:bodyPr/>
          <a:lstStyle/>
          <a:p>
            <a:fld id="{F3F5E623-4BA4-4F48-AA09-AA13D1432802}" type="datetimeFigureOut">
              <a:rPr lang="cs-CZ" smtClean="0"/>
              <a:t>28.08.2024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271649BF-F682-9E40-9147-8CC4C701DA98}" type="slidenum">
              <a:rPr lang="cs-CZ" smtClean="0"/>
              <a:t>‹#›</a:t>
            </a:fld>
            <a:endParaRPr lang="cs-CZ"/>
          </a:p>
        </p:txBody>
      </p:sp>
    </p:spTree>
    <p:extLst>
      <p:ext uri="{BB962C8B-B14F-4D97-AF65-F5344CB8AC3E}">
        <p14:creationId xmlns:p14="http://schemas.microsoft.com/office/powerpoint/2010/main" val="37933002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cs-CZ"/>
              <a:t>Kliknutím lze upravit styl.</a:t>
            </a:r>
            <a:endParaRPr lang="en-US" dirty="0"/>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fld id="{F3F5E623-4BA4-4F48-AA09-AA13D1432802}" type="datetimeFigureOut">
              <a:rPr lang="cs-CZ" smtClean="0"/>
              <a:t>28.08.2024</a:t>
            </a:fld>
            <a:endParaRPr lang="cs-CZ"/>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cs-CZ"/>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271649BF-F682-9E40-9147-8CC4C701DA98}" type="slidenum">
              <a:rPr lang="cs-CZ" smtClean="0"/>
              <a:t>‹#›</a:t>
            </a:fld>
            <a:endParaRPr lang="cs-CZ"/>
          </a:p>
        </p:txBody>
      </p:sp>
    </p:spTree>
    <p:extLst>
      <p:ext uri="{BB962C8B-B14F-4D97-AF65-F5344CB8AC3E}">
        <p14:creationId xmlns:p14="http://schemas.microsoft.com/office/powerpoint/2010/main" val="33381760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1.xml"/><Relationship Id="rId4" Type="http://schemas.openxmlformats.org/officeDocument/2006/relationships/image" Target="../media/image7.emf"/></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1.xml"/><Relationship Id="rId4" Type="http://schemas.openxmlformats.org/officeDocument/2006/relationships/image" Target="../media/image7.emf"/></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1.xml"/><Relationship Id="rId4" Type="http://schemas.openxmlformats.org/officeDocument/2006/relationships/image" Target="../media/image7.emf"/></Relationships>
</file>

<file path=ppt/slides/_rels/slide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1.xml"/><Relationship Id="rId4" Type="http://schemas.openxmlformats.org/officeDocument/2006/relationships/image" Target="../media/image7.emf"/></Relationships>
</file>

<file path=ppt/slides/_rels/slide1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1.xml"/><Relationship Id="rId4" Type="http://schemas.openxmlformats.org/officeDocument/2006/relationships/image" Target="../media/image7.emf"/></Relationships>
</file>

<file path=ppt/slides/_rels/slide1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1.xml"/><Relationship Id="rId4" Type="http://schemas.openxmlformats.org/officeDocument/2006/relationships/image" Target="../media/image7.emf"/></Relationships>
</file>

<file path=ppt/slides/_rels/slide1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1.xml"/><Relationship Id="rId4" Type="http://schemas.openxmlformats.org/officeDocument/2006/relationships/image" Target="../media/image7.emf"/></Relationships>
</file>

<file path=ppt/slides/_rels/slide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1.xml"/><Relationship Id="rId4" Type="http://schemas.openxmlformats.org/officeDocument/2006/relationships/image" Target="../media/image8.emf"/></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emf"/><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emf"/><Relationship Id="rId4" Type="http://schemas.openxmlformats.org/officeDocument/2006/relationships/image" Target="../media/image5.emf"/></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emf"/><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emf"/><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6.emf"/><Relationship Id="rId4" Type="http://schemas.openxmlformats.org/officeDocument/2006/relationships/image" Target="../media/image5.emf"/></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6.emf"/><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6.emf"/><Relationship Id="rId4" Type="http://schemas.openxmlformats.org/officeDocument/2006/relationships/image" Target="../media/image5.emf"/></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6.emf"/><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Google Shape;55;p13">
            <a:extLst>
              <a:ext uri="{FF2B5EF4-FFF2-40B4-BE49-F238E27FC236}">
                <a16:creationId xmlns:a16="http://schemas.microsoft.com/office/drawing/2014/main" id="{454777D8-217D-6F40-80CF-2881CF5965F8}"/>
              </a:ext>
            </a:extLst>
          </p:cNvPr>
          <p:cNvSpPr/>
          <p:nvPr/>
        </p:nvSpPr>
        <p:spPr>
          <a:xfrm>
            <a:off x="-395033" y="1878598"/>
            <a:ext cx="8349740" cy="1398002"/>
          </a:xfrm>
          <a:prstGeom prst="rect">
            <a:avLst/>
          </a:prstGeom>
          <a:noFill/>
          <a:ln>
            <a:noFill/>
          </a:ln>
        </p:spPr>
        <p:txBody>
          <a:bodyPr spcFirstLastPara="1" wrap="square" lIns="90000" tIns="91425" rIns="90000" bIns="91425" anchor="t" anchorCtr="0">
            <a:noAutofit/>
          </a:bodyPr>
          <a:lstStyle/>
          <a:p>
            <a:pPr marL="0" lvl="0" indent="0" algn="ctr" rtl="0">
              <a:spcBef>
                <a:spcPts val="0"/>
              </a:spcBef>
              <a:spcAft>
                <a:spcPts val="0"/>
              </a:spcAft>
              <a:buSzPts val="1100"/>
              <a:buNone/>
            </a:pPr>
            <a:r>
              <a:rPr lang="cs-CZ" sz="4000" b="1" dirty="0">
                <a:ln>
                  <a:solidFill>
                    <a:srgbClr val="CC0000"/>
                  </a:solidFill>
                </a:ln>
                <a:solidFill>
                  <a:schemeClr val="bg1"/>
                </a:solidFill>
                <a:latin typeface="Arial Black" panose="020B0604020202020204" pitchFamily="34" charset="0"/>
                <a:cs typeface="Arial Black" panose="020B0604020202020204" pitchFamily="34" charset="0"/>
              </a:rPr>
              <a:t>NOVINÁŘ </a:t>
            </a:r>
            <a:br>
              <a:rPr lang="cs-CZ" sz="4000" b="1" dirty="0">
                <a:ln>
                  <a:solidFill>
                    <a:srgbClr val="CC0000"/>
                  </a:solidFill>
                </a:ln>
                <a:solidFill>
                  <a:schemeClr val="bg1"/>
                </a:solidFill>
                <a:latin typeface="Arial Black" panose="020B0604020202020204" pitchFamily="34" charset="0"/>
                <a:cs typeface="Arial Black" panose="020B0604020202020204" pitchFamily="34" charset="0"/>
              </a:rPr>
            </a:br>
            <a:r>
              <a:rPr lang="cs-CZ" sz="4000" b="1" dirty="0">
                <a:ln>
                  <a:solidFill>
                    <a:srgbClr val="CC0000"/>
                  </a:solidFill>
                </a:ln>
                <a:solidFill>
                  <a:srgbClr val="CC0000"/>
                </a:solidFill>
                <a:latin typeface="Arial Black" panose="020B0604020202020204" pitchFamily="34" charset="0"/>
                <a:cs typeface="Arial Black" panose="020B0604020202020204" pitchFamily="34" charset="0"/>
              </a:rPr>
              <a:t>A PRÁCE REDAKCE</a:t>
            </a:r>
          </a:p>
        </p:txBody>
      </p:sp>
      <p:pic>
        <p:nvPicPr>
          <p:cNvPr id="4" name="Obrázek 3">
            <a:extLst>
              <a:ext uri="{FF2B5EF4-FFF2-40B4-BE49-F238E27FC236}">
                <a16:creationId xmlns:a16="http://schemas.microsoft.com/office/drawing/2014/main" id="{8863700E-AD24-A671-D632-92E073146230}"/>
              </a:ext>
            </a:extLst>
          </p:cNvPr>
          <p:cNvPicPr>
            <a:picLocks noChangeAspect="1"/>
          </p:cNvPicPr>
          <p:nvPr/>
        </p:nvPicPr>
        <p:blipFill>
          <a:blip r:embed="rId2"/>
          <a:srcRect t="16060" b="16060"/>
          <a:stretch/>
        </p:blipFill>
        <p:spPr>
          <a:xfrm>
            <a:off x="435623" y="3429001"/>
            <a:ext cx="6688428" cy="5675168"/>
          </a:xfrm>
          <a:prstGeom prst="rect">
            <a:avLst/>
          </a:prstGeom>
        </p:spPr>
      </p:pic>
    </p:spTree>
    <p:extLst>
      <p:ext uri="{BB962C8B-B14F-4D97-AF65-F5344CB8AC3E}">
        <p14:creationId xmlns:p14="http://schemas.microsoft.com/office/powerpoint/2010/main" val="3240072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ek 1">
            <a:extLst>
              <a:ext uri="{FF2B5EF4-FFF2-40B4-BE49-F238E27FC236}">
                <a16:creationId xmlns:a16="http://schemas.microsoft.com/office/drawing/2014/main" id="{B6968D2D-25FD-4F5F-09E5-65F82B5DCC76}"/>
              </a:ext>
            </a:extLst>
          </p:cNvPr>
          <p:cNvPicPr>
            <a:picLocks noChangeAspect="1"/>
          </p:cNvPicPr>
          <p:nvPr/>
        </p:nvPicPr>
        <p:blipFill>
          <a:blip r:embed="rId2"/>
          <a:stretch>
            <a:fillRect/>
          </a:stretch>
        </p:blipFill>
        <p:spPr>
          <a:xfrm>
            <a:off x="719137" y="2432378"/>
            <a:ext cx="6121400" cy="7442200"/>
          </a:xfrm>
          <a:prstGeom prst="rect">
            <a:avLst/>
          </a:prstGeom>
        </p:spPr>
      </p:pic>
      <p:grpSp>
        <p:nvGrpSpPr>
          <p:cNvPr id="3" name="Skupina 2">
            <a:extLst>
              <a:ext uri="{FF2B5EF4-FFF2-40B4-BE49-F238E27FC236}">
                <a16:creationId xmlns:a16="http://schemas.microsoft.com/office/drawing/2014/main" id="{F6516954-0464-AB35-A708-9846BF2F565E}"/>
              </a:ext>
            </a:extLst>
          </p:cNvPr>
          <p:cNvGrpSpPr/>
          <p:nvPr/>
        </p:nvGrpSpPr>
        <p:grpSpPr>
          <a:xfrm>
            <a:off x="3658394" y="1998663"/>
            <a:ext cx="242886" cy="248197"/>
            <a:chOff x="7855830" y="1339070"/>
            <a:chExt cx="242886" cy="248197"/>
          </a:xfrm>
        </p:grpSpPr>
        <p:pic>
          <p:nvPicPr>
            <p:cNvPr id="4" name="Obrázek 3">
              <a:extLst>
                <a:ext uri="{FF2B5EF4-FFF2-40B4-BE49-F238E27FC236}">
                  <a16:creationId xmlns:a16="http://schemas.microsoft.com/office/drawing/2014/main" id="{2586EAD6-0F9A-9125-EA6B-0588921C2F0B}"/>
                </a:ext>
              </a:extLst>
            </p:cNvPr>
            <p:cNvPicPr>
              <a:picLocks noChangeAspect="1"/>
            </p:cNvPicPr>
            <p:nvPr/>
          </p:nvPicPr>
          <p:blipFill>
            <a:blip r:embed="rId3"/>
            <a:stretch>
              <a:fillRect/>
            </a:stretch>
          </p:blipFill>
          <p:spPr>
            <a:xfrm>
              <a:off x="7869323" y="1342964"/>
              <a:ext cx="215900" cy="215900"/>
            </a:xfrm>
            <a:prstGeom prst="rect">
              <a:avLst/>
            </a:prstGeom>
          </p:spPr>
        </p:pic>
        <p:sp>
          <p:nvSpPr>
            <p:cNvPr id="5" name="Podnadpis 2">
              <a:extLst>
                <a:ext uri="{FF2B5EF4-FFF2-40B4-BE49-F238E27FC236}">
                  <a16:creationId xmlns:a16="http://schemas.microsoft.com/office/drawing/2014/main" id="{DF7DD77B-D07F-8F68-7994-F172595AC002}"/>
                </a:ext>
              </a:extLst>
            </p:cNvPr>
            <p:cNvSpPr txBox="1">
              <a:spLocks/>
            </p:cNvSpPr>
            <p:nvPr/>
          </p:nvSpPr>
          <p:spPr>
            <a:xfrm>
              <a:off x="7855830" y="1339070"/>
              <a:ext cx="242886" cy="248197"/>
            </a:xfrm>
            <a:prstGeom prst="rect">
              <a:avLst/>
            </a:prstGeom>
          </p:spPr>
          <p:txBody>
            <a:bodyPr vert="horz" lIns="91440" tIns="45720" rIns="91440" bIns="45720" rtlCol="0">
              <a:norm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r>
                <a:rPr lang="cs-CZ" sz="1000" b="1" dirty="0">
                  <a:solidFill>
                    <a:schemeClr val="bg1"/>
                  </a:solidFill>
                  <a:latin typeface="Arial Black" panose="020B0604020202020204" pitchFamily="34" charset="0"/>
                  <a:cs typeface="Arial Black" panose="020B0604020202020204" pitchFamily="34" charset="0"/>
                </a:rPr>
                <a:t>1</a:t>
              </a:r>
            </a:p>
          </p:txBody>
        </p:sp>
      </p:grpSp>
      <p:sp>
        <p:nvSpPr>
          <p:cNvPr id="13" name="Rectangle 1">
            <a:extLst>
              <a:ext uri="{FF2B5EF4-FFF2-40B4-BE49-F238E27FC236}">
                <a16:creationId xmlns:a16="http://schemas.microsoft.com/office/drawing/2014/main" id="{68B4B508-4F2B-8893-EC58-69C35310FEDF}"/>
              </a:ext>
            </a:extLst>
          </p:cNvPr>
          <p:cNvSpPr>
            <a:spLocks noChangeArrowheads="1"/>
          </p:cNvSpPr>
          <p:nvPr/>
        </p:nvSpPr>
        <p:spPr bwMode="auto">
          <a:xfrm>
            <a:off x="6568577" y="3407140"/>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pic>
        <p:nvPicPr>
          <p:cNvPr id="7" name="Obrázek 6">
            <a:extLst>
              <a:ext uri="{FF2B5EF4-FFF2-40B4-BE49-F238E27FC236}">
                <a16:creationId xmlns:a16="http://schemas.microsoft.com/office/drawing/2014/main" id="{9EB06966-98CE-71CB-92C0-04FF5DA91198}"/>
              </a:ext>
            </a:extLst>
          </p:cNvPr>
          <p:cNvPicPr>
            <a:picLocks noChangeAspect="1"/>
          </p:cNvPicPr>
          <p:nvPr/>
        </p:nvPicPr>
        <p:blipFill>
          <a:blip r:embed="rId4"/>
          <a:stretch>
            <a:fillRect/>
          </a:stretch>
        </p:blipFill>
        <p:spPr>
          <a:xfrm>
            <a:off x="2222027" y="992258"/>
            <a:ext cx="584200" cy="635000"/>
          </a:xfrm>
          <a:prstGeom prst="rect">
            <a:avLst/>
          </a:prstGeom>
        </p:spPr>
      </p:pic>
      <p:sp>
        <p:nvSpPr>
          <p:cNvPr id="9" name="Rectangle 1">
            <a:extLst>
              <a:ext uri="{FF2B5EF4-FFF2-40B4-BE49-F238E27FC236}">
                <a16:creationId xmlns:a16="http://schemas.microsoft.com/office/drawing/2014/main" id="{F9007E2A-D581-F087-221D-3CC79309557E}"/>
              </a:ext>
            </a:extLst>
          </p:cNvPr>
          <p:cNvSpPr>
            <a:spLocks noChangeArrowheads="1"/>
          </p:cNvSpPr>
          <p:nvPr/>
        </p:nvSpPr>
        <p:spPr bwMode="auto">
          <a:xfrm>
            <a:off x="3305570" y="4286608"/>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sp>
        <p:nvSpPr>
          <p:cNvPr id="8" name="Nadpis 1">
            <a:extLst>
              <a:ext uri="{FF2B5EF4-FFF2-40B4-BE49-F238E27FC236}">
                <a16:creationId xmlns:a16="http://schemas.microsoft.com/office/drawing/2014/main" id="{63C13EC5-123C-9318-6045-955C9A91DA88}"/>
              </a:ext>
            </a:extLst>
          </p:cNvPr>
          <p:cNvSpPr txBox="1">
            <a:spLocks/>
          </p:cNvSpPr>
          <p:nvPr/>
        </p:nvSpPr>
        <p:spPr>
          <a:xfrm>
            <a:off x="2972250" y="1210191"/>
            <a:ext cx="3868287" cy="484326"/>
          </a:xfrm>
          <a:prstGeom prst="rect">
            <a:avLst/>
          </a:prstGeom>
        </p:spPr>
        <p:txBody>
          <a:bodyPr vert="horz" lIns="91440" tIns="45720" rIns="91440" bIns="45720" rtlCol="0" anchor="b">
            <a:noAutofit/>
          </a:bodyPr>
          <a:lstStyle>
            <a:lvl1pPr algn="l" defTabSz="755934" rtl="0" eaLnBrk="1" latinLnBrk="0" hangingPunct="1">
              <a:lnSpc>
                <a:spcPct val="90000"/>
              </a:lnSpc>
              <a:spcBef>
                <a:spcPct val="0"/>
              </a:spcBef>
              <a:buNone/>
              <a:defRPr sz="2400" kern="1200" cap="all" baseline="0">
                <a:solidFill>
                  <a:srgbClr val="CC0000"/>
                </a:solidFill>
                <a:latin typeface="Arial Black" panose="020B0604020202020204" pitchFamily="34" charset="0"/>
                <a:ea typeface="+mj-ea"/>
                <a:cs typeface="+mj-cs"/>
              </a:defRPr>
            </a:lvl1pPr>
          </a:lstStyle>
          <a:p>
            <a:pPr>
              <a:spcAft>
                <a:spcPts val="600"/>
              </a:spcAft>
            </a:pPr>
            <a:r>
              <a:rPr lang="cs-CZ" dirty="0"/>
              <a:t>NENÁVISTNÉ PROJEVY</a:t>
            </a:r>
          </a:p>
        </p:txBody>
      </p:sp>
      <p:sp>
        <p:nvSpPr>
          <p:cNvPr id="12" name="object 10">
            <a:extLst>
              <a:ext uri="{FF2B5EF4-FFF2-40B4-BE49-F238E27FC236}">
                <a16:creationId xmlns:a16="http://schemas.microsoft.com/office/drawing/2014/main" id="{6541640A-76DE-5B24-6751-8A2A699593DC}"/>
              </a:ext>
            </a:extLst>
          </p:cNvPr>
          <p:cNvSpPr txBox="1"/>
          <p:nvPr/>
        </p:nvSpPr>
        <p:spPr>
          <a:xfrm>
            <a:off x="1230536" y="3169665"/>
            <a:ext cx="5114846" cy="290464"/>
          </a:xfrm>
          <a:prstGeom prst="rect">
            <a:avLst/>
          </a:prstGeom>
        </p:spPr>
        <p:txBody>
          <a:bodyPr vert="horz" wrap="square" lIns="0" tIns="13335" rIns="0" bIns="0" rtlCol="0">
            <a:spAutoFit/>
          </a:bodyPr>
          <a:lstStyle/>
          <a:p>
            <a:r>
              <a:rPr lang="cs-CZ" sz="1800" b="1" dirty="0">
                <a:effectLst/>
                <a:latin typeface="Georgia" panose="02040502050405020303" pitchFamily="18" charset="0"/>
                <a:ea typeface="Times New Roman" panose="02020603050405020304" pitchFamily="18" charset="0"/>
              </a:rPr>
              <a:t>Pozice v redakci</a:t>
            </a:r>
            <a:endParaRPr lang="cs-CZ" sz="1800" dirty="0">
              <a:effectLst/>
              <a:latin typeface="Georgia" panose="02040502050405020303" pitchFamily="18" charset="0"/>
              <a:ea typeface="Times New Roman" panose="02020603050405020304" pitchFamily="18" charset="0"/>
            </a:endParaRPr>
          </a:p>
        </p:txBody>
      </p:sp>
      <p:sp>
        <p:nvSpPr>
          <p:cNvPr id="14" name="object 10">
            <a:extLst>
              <a:ext uri="{FF2B5EF4-FFF2-40B4-BE49-F238E27FC236}">
                <a16:creationId xmlns:a16="http://schemas.microsoft.com/office/drawing/2014/main" id="{D8C15122-EB45-F3BE-64FE-BA57592E3F74}"/>
              </a:ext>
            </a:extLst>
          </p:cNvPr>
          <p:cNvSpPr txBox="1"/>
          <p:nvPr/>
        </p:nvSpPr>
        <p:spPr>
          <a:xfrm>
            <a:off x="1230535" y="3645647"/>
            <a:ext cx="5338041" cy="1129155"/>
          </a:xfrm>
          <a:prstGeom prst="rect">
            <a:avLst/>
          </a:prstGeom>
        </p:spPr>
        <p:txBody>
          <a:bodyPr vert="horz" wrap="square" lIns="0" tIns="13335" rIns="0" bIns="0" rtlCol="0">
            <a:spAutoFit/>
          </a:bodyPr>
          <a:lstStyle/>
          <a:p>
            <a:pPr marL="342900" lvl="0" indent="-342900">
              <a:spcAft>
                <a:spcPts val="300"/>
              </a:spcAft>
              <a:buFont typeface="+mj-lt"/>
              <a:buAutoNum type="arabicPeriod"/>
            </a:pPr>
            <a:r>
              <a:rPr lang="cs-CZ" sz="1000" b="1" dirty="0">
                <a:solidFill>
                  <a:srgbClr val="000000"/>
                </a:solidFill>
                <a:effectLst/>
                <a:latin typeface="Georgia" panose="02040502050405020303" pitchFamily="18" charset="0"/>
                <a:ea typeface="Calibri" panose="020F0502020204030204" pitchFamily="34" charset="0"/>
              </a:rPr>
              <a:t>Jaké dovednosti se požadují u všech redaktorských pozic?</a:t>
            </a:r>
            <a:endParaRPr lang="cs-CZ" sz="1000" dirty="0">
              <a:solidFill>
                <a:srgbClr val="000000"/>
              </a:solidFill>
              <a:effectLst/>
              <a:latin typeface="Georgia" panose="02040502050405020303" pitchFamily="18" charset="0"/>
              <a:ea typeface="Times New Roman" panose="02020603050405020304" pitchFamily="18" charset="0"/>
            </a:endParaRPr>
          </a:p>
          <a:p>
            <a:pPr marL="342900" lvl="0" indent="-342900">
              <a:spcAft>
                <a:spcPts val="300"/>
              </a:spcAft>
              <a:buFont typeface="+mj-lt"/>
              <a:buAutoNum type="arabicPeriod"/>
            </a:pPr>
            <a:r>
              <a:rPr lang="cs-CZ" sz="1000" b="1" dirty="0">
                <a:solidFill>
                  <a:srgbClr val="000000"/>
                </a:solidFill>
                <a:effectLst/>
                <a:latin typeface="Georgia" panose="02040502050405020303" pitchFamily="18" charset="0"/>
                <a:ea typeface="Calibri" panose="020F0502020204030204" pitchFamily="34" charset="0"/>
              </a:rPr>
              <a:t>V čem se liší on-line pozice od ostatních redaktorských a editorských pozic?</a:t>
            </a:r>
            <a:endParaRPr lang="cs-CZ" sz="1000" dirty="0">
              <a:solidFill>
                <a:srgbClr val="000000"/>
              </a:solidFill>
              <a:effectLst/>
              <a:latin typeface="Georgia" panose="02040502050405020303" pitchFamily="18" charset="0"/>
              <a:ea typeface="Times New Roman" panose="02020603050405020304" pitchFamily="18" charset="0"/>
            </a:endParaRPr>
          </a:p>
          <a:p>
            <a:pPr marL="342900" lvl="0" indent="-342900">
              <a:spcAft>
                <a:spcPts val="300"/>
              </a:spcAft>
              <a:buFont typeface="+mj-lt"/>
              <a:buAutoNum type="arabicPeriod"/>
            </a:pPr>
            <a:r>
              <a:rPr lang="cs-CZ" sz="1000" b="1" dirty="0">
                <a:solidFill>
                  <a:srgbClr val="000000"/>
                </a:solidFill>
                <a:effectLst/>
                <a:latin typeface="Georgia" panose="02040502050405020303" pitchFamily="18" charset="0"/>
                <a:ea typeface="Calibri" panose="020F0502020204030204" pitchFamily="34" charset="0"/>
              </a:rPr>
              <a:t>Jaká je práce editora a co musí umět?</a:t>
            </a:r>
            <a:endParaRPr lang="cs-CZ" sz="1000" dirty="0">
              <a:solidFill>
                <a:srgbClr val="000000"/>
              </a:solidFill>
              <a:effectLst/>
              <a:latin typeface="Georgia" panose="02040502050405020303" pitchFamily="18" charset="0"/>
              <a:ea typeface="Times New Roman" panose="02020603050405020304" pitchFamily="18" charset="0"/>
            </a:endParaRPr>
          </a:p>
          <a:p>
            <a:pPr marL="342900" lvl="0" indent="-342900">
              <a:spcAft>
                <a:spcPts val="300"/>
              </a:spcAft>
              <a:buFont typeface="+mj-lt"/>
              <a:buAutoNum type="arabicPeriod"/>
            </a:pPr>
            <a:r>
              <a:rPr lang="cs-CZ" sz="1000" b="1" dirty="0">
                <a:solidFill>
                  <a:srgbClr val="000000"/>
                </a:solidFill>
                <a:effectLst/>
                <a:latin typeface="Georgia" panose="02040502050405020303" pitchFamily="18" charset="0"/>
                <a:ea typeface="Calibri" panose="020F0502020204030204" pitchFamily="34" charset="0"/>
              </a:rPr>
              <a:t>Jaká je práce </a:t>
            </a:r>
            <a:r>
              <a:rPr lang="cs-CZ" sz="1000" b="1" dirty="0" err="1">
                <a:solidFill>
                  <a:srgbClr val="000000"/>
                </a:solidFill>
                <a:effectLst/>
                <a:latin typeface="Georgia" panose="02040502050405020303" pitchFamily="18" charset="0"/>
                <a:ea typeface="Calibri" panose="020F0502020204030204" pitchFamily="34" charset="0"/>
              </a:rPr>
              <a:t>fotoeditora</a:t>
            </a:r>
            <a:r>
              <a:rPr lang="cs-CZ" sz="1000" b="1" dirty="0">
                <a:solidFill>
                  <a:srgbClr val="000000"/>
                </a:solidFill>
                <a:effectLst/>
                <a:latin typeface="Georgia" panose="02040502050405020303" pitchFamily="18" charset="0"/>
                <a:ea typeface="Calibri" panose="020F0502020204030204" pitchFamily="34" charset="0"/>
              </a:rPr>
              <a:t> a co musí umět?</a:t>
            </a:r>
            <a:endParaRPr lang="cs-CZ" sz="1000" dirty="0">
              <a:solidFill>
                <a:srgbClr val="000000"/>
              </a:solidFill>
              <a:effectLst/>
              <a:latin typeface="Georgia" panose="02040502050405020303" pitchFamily="18" charset="0"/>
              <a:ea typeface="Times New Roman" panose="02020603050405020304" pitchFamily="18" charset="0"/>
            </a:endParaRPr>
          </a:p>
          <a:p>
            <a:pPr marL="342900" lvl="0" indent="-342900">
              <a:spcAft>
                <a:spcPts val="300"/>
              </a:spcAft>
              <a:buFont typeface="+mj-lt"/>
              <a:buAutoNum type="arabicPeriod"/>
            </a:pPr>
            <a:r>
              <a:rPr lang="cs-CZ" sz="1000" b="1" dirty="0">
                <a:solidFill>
                  <a:srgbClr val="000000"/>
                </a:solidFill>
                <a:effectLst/>
                <a:latin typeface="Georgia" panose="02040502050405020303" pitchFamily="18" charset="0"/>
                <a:ea typeface="Calibri" panose="020F0502020204030204" pitchFamily="34" charset="0"/>
              </a:rPr>
              <a:t>Jaké benefity nabízí mediální domy zaměstnaným novinářům?</a:t>
            </a:r>
            <a:endParaRPr lang="cs-CZ" sz="1000" dirty="0">
              <a:solidFill>
                <a:srgbClr val="000000"/>
              </a:solidFill>
              <a:effectLst/>
              <a:latin typeface="Georgia" panose="02040502050405020303" pitchFamily="18" charset="0"/>
              <a:ea typeface="Times New Roman" panose="02020603050405020304" pitchFamily="18" charset="0"/>
            </a:endParaRPr>
          </a:p>
          <a:p>
            <a:pPr marL="342900" lvl="0" indent="-342900">
              <a:spcAft>
                <a:spcPts val="300"/>
              </a:spcAft>
              <a:buFont typeface="+mj-lt"/>
              <a:buAutoNum type="arabicPeriod"/>
            </a:pPr>
            <a:r>
              <a:rPr lang="cs-CZ" sz="1000" b="1" dirty="0">
                <a:solidFill>
                  <a:srgbClr val="000000"/>
                </a:solidFill>
                <a:effectLst/>
                <a:latin typeface="Georgia" panose="02040502050405020303" pitchFamily="18" charset="0"/>
                <a:ea typeface="Calibri" panose="020F0502020204030204" pitchFamily="34" charset="0"/>
              </a:rPr>
              <a:t>Jaké jsou požadavky na vzdělávání novinářů?</a:t>
            </a:r>
            <a:endParaRPr lang="cs-CZ" sz="1000" dirty="0">
              <a:solidFill>
                <a:srgbClr val="000000"/>
              </a:solidFill>
              <a:effectLst/>
              <a:latin typeface="Georgia" panose="02040502050405020303" pitchFamily="18" charset="0"/>
              <a:ea typeface="Times New Roman" panose="02020603050405020304" pitchFamily="18" charset="0"/>
            </a:endParaRPr>
          </a:p>
        </p:txBody>
      </p:sp>
      <p:sp>
        <p:nvSpPr>
          <p:cNvPr id="6" name="object 10">
            <a:extLst>
              <a:ext uri="{FF2B5EF4-FFF2-40B4-BE49-F238E27FC236}">
                <a16:creationId xmlns:a16="http://schemas.microsoft.com/office/drawing/2014/main" id="{9808CB57-20AA-BBC5-47A3-7CC3BA3AE487}"/>
              </a:ext>
            </a:extLst>
          </p:cNvPr>
          <p:cNvSpPr txBox="1"/>
          <p:nvPr/>
        </p:nvSpPr>
        <p:spPr>
          <a:xfrm>
            <a:off x="1230536" y="5120372"/>
            <a:ext cx="5114846" cy="513602"/>
          </a:xfrm>
          <a:prstGeom prst="rect">
            <a:avLst/>
          </a:prstGeom>
        </p:spPr>
        <p:txBody>
          <a:bodyPr vert="horz" wrap="square" lIns="0" tIns="13335" rIns="0" bIns="0" rtlCol="0">
            <a:spAutoFit/>
          </a:bodyPr>
          <a:lstStyle/>
          <a:p>
            <a:pPr>
              <a:spcAft>
                <a:spcPts val="300"/>
              </a:spcAft>
            </a:pPr>
            <a:r>
              <a:rPr lang="cs-CZ" sz="1000" b="1" dirty="0">
                <a:solidFill>
                  <a:srgbClr val="000000"/>
                </a:solidFill>
                <a:effectLst/>
                <a:latin typeface="Georgia" panose="02040502050405020303" pitchFamily="18" charset="0"/>
                <a:ea typeface="Calibri" panose="020F0502020204030204" pitchFamily="34" charset="0"/>
              </a:rPr>
              <a:t>Redaktor/</a:t>
            </a:r>
            <a:r>
              <a:rPr lang="cs-CZ" sz="1000" b="1" dirty="0" err="1">
                <a:solidFill>
                  <a:srgbClr val="000000"/>
                </a:solidFill>
                <a:effectLst/>
                <a:latin typeface="Georgia" panose="02040502050405020303" pitchFamily="18" charset="0"/>
                <a:ea typeface="Calibri" panose="020F0502020204030204" pitchFamily="34" charset="0"/>
              </a:rPr>
              <a:t>ka</a:t>
            </a:r>
            <a:r>
              <a:rPr lang="cs-CZ" sz="1000" b="1" dirty="0">
                <a:solidFill>
                  <a:srgbClr val="000000"/>
                </a:solidFill>
                <a:effectLst/>
                <a:latin typeface="Georgia" panose="02040502050405020303" pitchFamily="18" charset="0"/>
                <a:ea typeface="Calibri" panose="020F0502020204030204" pitchFamily="34" charset="0"/>
              </a:rPr>
              <a:t> zahraniční rubriky </a:t>
            </a:r>
            <a:r>
              <a:rPr lang="cs-CZ" sz="1000" b="1" dirty="0" err="1">
                <a:solidFill>
                  <a:srgbClr val="000000"/>
                </a:solidFill>
                <a:effectLst/>
                <a:latin typeface="Georgia" panose="02040502050405020303" pitchFamily="18" charset="0"/>
                <a:ea typeface="Calibri" panose="020F0502020204030204" pitchFamily="34" charset="0"/>
              </a:rPr>
              <a:t>Blesk.cz</a:t>
            </a:r>
            <a:endParaRPr lang="cs-CZ" sz="1000" dirty="0">
              <a:effectLst/>
              <a:latin typeface="Georgia" panose="02040502050405020303" pitchFamily="18" charset="0"/>
              <a:ea typeface="Times New Roman" panose="02020603050405020304" pitchFamily="18" charset="0"/>
            </a:endParaRPr>
          </a:p>
          <a:p>
            <a:pPr>
              <a:spcAft>
                <a:spcPts val="300"/>
              </a:spcAft>
            </a:pPr>
            <a:r>
              <a:rPr lang="cs-CZ" sz="1000" dirty="0">
                <a:solidFill>
                  <a:srgbClr val="000000"/>
                </a:solidFill>
                <a:effectLst/>
                <a:latin typeface="Georgia" panose="02040502050405020303" pitchFamily="18" charset="0"/>
                <a:ea typeface="Calibri" panose="020F0502020204030204" pitchFamily="34" charset="0"/>
              </a:rPr>
              <a:t>Zajímají Vás světové události a psaní? Baví Vás jazyky, umíte dobře anglicky? Pro web nejčtenějšího deníku v zemi hledáme kolegu na pozici redaktor zahraničí.</a:t>
            </a:r>
            <a:endParaRPr lang="cs-CZ" sz="1000" dirty="0">
              <a:effectLst/>
              <a:latin typeface="Georgia" panose="02040502050405020303" pitchFamily="18" charset="0"/>
              <a:ea typeface="Times New Roman" panose="02020603050405020304" pitchFamily="18" charset="0"/>
            </a:endParaRPr>
          </a:p>
        </p:txBody>
      </p:sp>
      <p:sp>
        <p:nvSpPr>
          <p:cNvPr id="18" name="object 10">
            <a:extLst>
              <a:ext uri="{FF2B5EF4-FFF2-40B4-BE49-F238E27FC236}">
                <a16:creationId xmlns:a16="http://schemas.microsoft.com/office/drawing/2014/main" id="{6A0BC649-DA8C-BD0B-386D-70E8B5B69EE2}"/>
              </a:ext>
            </a:extLst>
          </p:cNvPr>
          <p:cNvSpPr txBox="1"/>
          <p:nvPr/>
        </p:nvSpPr>
        <p:spPr>
          <a:xfrm>
            <a:off x="1231876" y="5736951"/>
            <a:ext cx="5113505" cy="3775842"/>
          </a:xfrm>
          <a:prstGeom prst="rect">
            <a:avLst/>
          </a:prstGeom>
        </p:spPr>
        <p:txBody>
          <a:bodyPr vert="horz" wrap="square" lIns="0" tIns="13335" rIns="0" bIns="0" rtlCol="0">
            <a:spAutoFit/>
          </a:bodyPr>
          <a:lstStyle/>
          <a:p>
            <a:r>
              <a:rPr lang="cs-CZ" sz="1000" b="1" dirty="0">
                <a:solidFill>
                  <a:srgbClr val="000000"/>
                </a:solidFill>
                <a:effectLst/>
                <a:latin typeface="Georgia" panose="02040502050405020303" pitchFamily="18" charset="0"/>
                <a:ea typeface="Calibri" panose="020F0502020204030204" pitchFamily="34" charset="0"/>
              </a:rPr>
              <a:t>Náplň práce:</a:t>
            </a:r>
            <a:endParaRPr lang="cs-CZ" sz="1000" b="1" dirty="0">
              <a:latin typeface="Georgia" panose="02040502050405020303" pitchFamily="18" charset="0"/>
              <a:ea typeface="Calibri" panose="020F0502020204030204" pitchFamily="34" charset="0"/>
            </a:endParaRPr>
          </a:p>
          <a:p>
            <a:pPr marL="171450" indent="-171450">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vyhledávání témat, která hýbou světem a </a:t>
            </a:r>
            <a:r>
              <a:rPr lang="cs-CZ" sz="1000" dirty="0" err="1">
                <a:solidFill>
                  <a:srgbClr val="000000"/>
                </a:solidFill>
                <a:effectLst/>
                <a:latin typeface="Georgia" panose="02040502050405020303" pitchFamily="18" charset="0"/>
                <a:ea typeface="Calibri" panose="020F0502020204030204" pitchFamily="34" charset="0"/>
                <a:cs typeface="Calibri" panose="020F0502020204030204" pitchFamily="34" charset="0"/>
              </a:rPr>
              <a:t>trendují</a:t>
            </a: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 na sociálních sítích</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překládání textů ze zahraničních médií</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tvorba vlastních článků</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spcAft>
                <a:spcPts val="8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práce s fotkami a videem</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r>
              <a:rPr lang="cs-CZ" sz="1000" b="1" dirty="0">
                <a:solidFill>
                  <a:srgbClr val="000000"/>
                </a:solidFill>
                <a:effectLst/>
                <a:latin typeface="Georgia" panose="02040502050405020303" pitchFamily="18" charset="0"/>
                <a:ea typeface="Calibri" panose="020F0502020204030204" pitchFamily="34" charset="0"/>
              </a:rPr>
              <a:t>Požadujeme:</a:t>
            </a:r>
            <a:endParaRPr lang="cs-CZ" sz="1000" b="1" dirty="0">
              <a:latin typeface="Georgia" panose="02040502050405020303" pitchFamily="18" charset="0"/>
              <a:ea typeface="Calibri" panose="020F0502020204030204" pitchFamily="34" charset="0"/>
            </a:endParaRPr>
          </a:p>
          <a:p>
            <a:pPr marL="171450" indent="-171450">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orientaci v zahraničním dění</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znalost anglického jazyka na pokročilé úrovni</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bezchybnou znalost češtiny</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roční praxi v médiích (v online výhodou)</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další cizí jazyk výhodou</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spcAft>
                <a:spcPts val="8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flexibilitu, činorodost a především nadšení pro práci v médiích</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r>
              <a:rPr lang="cs-CZ" sz="1000" b="1" dirty="0">
                <a:solidFill>
                  <a:srgbClr val="000000"/>
                </a:solidFill>
                <a:effectLst/>
                <a:latin typeface="Georgia" panose="02040502050405020303" pitchFamily="18" charset="0"/>
                <a:ea typeface="Calibri" panose="020F0502020204030204" pitchFamily="34" charset="0"/>
              </a:rPr>
              <a:t>Nabízíme:</a:t>
            </a:r>
            <a:endParaRPr lang="cs-CZ" sz="1000" dirty="0">
              <a:effectLst/>
              <a:latin typeface="Georgia" panose="02040502050405020303" pitchFamily="18" charset="0"/>
              <a:ea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profesionální zázemí </a:t>
            </a:r>
            <a:r>
              <a:rPr lang="cs-CZ" sz="1000" dirty="0" err="1">
                <a:solidFill>
                  <a:srgbClr val="000000"/>
                </a:solidFill>
                <a:effectLst/>
                <a:latin typeface="Georgia" panose="02040502050405020303" pitchFamily="18" charset="0"/>
                <a:ea typeface="Calibri" panose="020F0502020204030204" pitchFamily="34" charset="0"/>
                <a:cs typeface="Calibri" panose="020F0502020204030204" pitchFamily="34" charset="0"/>
              </a:rPr>
              <a:t>newsroomu</a:t>
            </a: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 nejčtenějšího deníku na českém trhu</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práci s významným dosahem na čtenáře</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dobré platové ohodnocení a zaměstnanecké benefity (5 dní dovolené navíc, e-stravenky, další benefity ve formě </a:t>
            </a:r>
            <a:r>
              <a:rPr lang="cs-CZ" sz="1000" dirty="0" err="1">
                <a:solidFill>
                  <a:srgbClr val="000000"/>
                </a:solidFill>
                <a:effectLst/>
                <a:latin typeface="Georgia" panose="02040502050405020303" pitchFamily="18" charset="0"/>
                <a:ea typeface="Calibri" panose="020F0502020204030204" pitchFamily="34" charset="0"/>
                <a:cs typeface="Calibri" panose="020F0502020204030204" pitchFamily="34" charset="0"/>
              </a:rPr>
              <a:t>cafeterie</a:t>
            </a: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služební notebook a telefon s daty</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nástup možný ihned</a:t>
            </a: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práci v pracovním poměru s možností nástupu od ledna 2020</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spcAft>
                <a:spcPts val="8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pracoviště na Praze 7 (sídlíme v  Holešovicích; v okolí jsou kavárny, restaurace, park, fitness centra atd.)</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p:txBody>
      </p:sp>
      <p:sp>
        <p:nvSpPr>
          <p:cNvPr id="20" name="Zaoblený obdélník 19">
            <a:extLst>
              <a:ext uri="{FF2B5EF4-FFF2-40B4-BE49-F238E27FC236}">
                <a16:creationId xmlns:a16="http://schemas.microsoft.com/office/drawing/2014/main" id="{B70B1D95-F398-FA34-3271-1D75BD03BD7F}"/>
              </a:ext>
            </a:extLst>
          </p:cNvPr>
          <p:cNvSpPr/>
          <p:nvPr/>
        </p:nvSpPr>
        <p:spPr>
          <a:xfrm>
            <a:off x="1023257" y="4971593"/>
            <a:ext cx="5539922" cy="4611060"/>
          </a:xfrm>
          <a:prstGeom prst="roundRect">
            <a:avLst>
              <a:gd name="adj" fmla="val 1878"/>
            </a:avLst>
          </a:prstGeom>
          <a:noFill/>
          <a:ln w="15875">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7880951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840349-1001-8E08-FA54-FA09C9915DE3}"/>
            </a:ext>
          </a:extLst>
        </p:cNvPr>
        <p:cNvGrpSpPr/>
        <p:nvPr/>
      </p:nvGrpSpPr>
      <p:grpSpPr>
        <a:xfrm>
          <a:off x="0" y="0"/>
          <a:ext cx="0" cy="0"/>
          <a:chOff x="0" y="0"/>
          <a:chExt cx="0" cy="0"/>
        </a:xfrm>
      </p:grpSpPr>
      <p:pic>
        <p:nvPicPr>
          <p:cNvPr id="2" name="Obrázek 1">
            <a:extLst>
              <a:ext uri="{FF2B5EF4-FFF2-40B4-BE49-F238E27FC236}">
                <a16:creationId xmlns:a16="http://schemas.microsoft.com/office/drawing/2014/main" id="{B5593E80-B491-EC16-CC3A-770F8505804A}"/>
              </a:ext>
            </a:extLst>
          </p:cNvPr>
          <p:cNvPicPr>
            <a:picLocks noChangeAspect="1"/>
          </p:cNvPicPr>
          <p:nvPr/>
        </p:nvPicPr>
        <p:blipFill>
          <a:blip r:embed="rId2"/>
          <a:stretch>
            <a:fillRect/>
          </a:stretch>
        </p:blipFill>
        <p:spPr>
          <a:xfrm>
            <a:off x="719137" y="2432378"/>
            <a:ext cx="6121400" cy="7252759"/>
          </a:xfrm>
          <a:prstGeom prst="rect">
            <a:avLst/>
          </a:prstGeom>
        </p:spPr>
      </p:pic>
      <p:grpSp>
        <p:nvGrpSpPr>
          <p:cNvPr id="3" name="Skupina 2">
            <a:extLst>
              <a:ext uri="{FF2B5EF4-FFF2-40B4-BE49-F238E27FC236}">
                <a16:creationId xmlns:a16="http://schemas.microsoft.com/office/drawing/2014/main" id="{D39A1A6A-6CC2-3BA2-B524-D63717207C29}"/>
              </a:ext>
            </a:extLst>
          </p:cNvPr>
          <p:cNvGrpSpPr/>
          <p:nvPr/>
        </p:nvGrpSpPr>
        <p:grpSpPr>
          <a:xfrm>
            <a:off x="3658394" y="1998663"/>
            <a:ext cx="242886" cy="248197"/>
            <a:chOff x="7855830" y="1339070"/>
            <a:chExt cx="242886" cy="248197"/>
          </a:xfrm>
        </p:grpSpPr>
        <p:pic>
          <p:nvPicPr>
            <p:cNvPr id="4" name="Obrázek 3">
              <a:extLst>
                <a:ext uri="{FF2B5EF4-FFF2-40B4-BE49-F238E27FC236}">
                  <a16:creationId xmlns:a16="http://schemas.microsoft.com/office/drawing/2014/main" id="{8DB7E981-642C-C434-E7A8-754126C9BCEF}"/>
                </a:ext>
              </a:extLst>
            </p:cNvPr>
            <p:cNvPicPr>
              <a:picLocks noChangeAspect="1"/>
            </p:cNvPicPr>
            <p:nvPr/>
          </p:nvPicPr>
          <p:blipFill>
            <a:blip r:embed="rId3"/>
            <a:stretch>
              <a:fillRect/>
            </a:stretch>
          </p:blipFill>
          <p:spPr>
            <a:xfrm>
              <a:off x="7869323" y="1342964"/>
              <a:ext cx="215900" cy="215900"/>
            </a:xfrm>
            <a:prstGeom prst="rect">
              <a:avLst/>
            </a:prstGeom>
          </p:spPr>
        </p:pic>
        <p:sp>
          <p:nvSpPr>
            <p:cNvPr id="5" name="Podnadpis 2">
              <a:extLst>
                <a:ext uri="{FF2B5EF4-FFF2-40B4-BE49-F238E27FC236}">
                  <a16:creationId xmlns:a16="http://schemas.microsoft.com/office/drawing/2014/main" id="{FEB95897-996C-B913-EE2B-2E74D4927D80}"/>
                </a:ext>
              </a:extLst>
            </p:cNvPr>
            <p:cNvSpPr txBox="1">
              <a:spLocks/>
            </p:cNvSpPr>
            <p:nvPr/>
          </p:nvSpPr>
          <p:spPr>
            <a:xfrm>
              <a:off x="7855830" y="1339070"/>
              <a:ext cx="242886" cy="248197"/>
            </a:xfrm>
            <a:prstGeom prst="rect">
              <a:avLst/>
            </a:prstGeom>
          </p:spPr>
          <p:txBody>
            <a:bodyPr vert="horz" lIns="91440" tIns="45720" rIns="91440" bIns="45720" rtlCol="0">
              <a:norm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r>
                <a:rPr lang="cs-CZ" sz="1000" b="1" dirty="0">
                  <a:solidFill>
                    <a:schemeClr val="bg1"/>
                  </a:solidFill>
                  <a:latin typeface="Arial Black" panose="020B0604020202020204" pitchFamily="34" charset="0"/>
                  <a:cs typeface="Arial Black" panose="020B0604020202020204" pitchFamily="34" charset="0"/>
                </a:rPr>
                <a:t>2</a:t>
              </a:r>
            </a:p>
          </p:txBody>
        </p:sp>
      </p:grpSp>
      <p:sp>
        <p:nvSpPr>
          <p:cNvPr id="13" name="Rectangle 1">
            <a:extLst>
              <a:ext uri="{FF2B5EF4-FFF2-40B4-BE49-F238E27FC236}">
                <a16:creationId xmlns:a16="http://schemas.microsoft.com/office/drawing/2014/main" id="{3C3CB663-542F-40AC-372D-76CEC9BBA37E}"/>
              </a:ext>
            </a:extLst>
          </p:cNvPr>
          <p:cNvSpPr>
            <a:spLocks noChangeArrowheads="1"/>
          </p:cNvSpPr>
          <p:nvPr/>
        </p:nvSpPr>
        <p:spPr bwMode="auto">
          <a:xfrm>
            <a:off x="6568577" y="3407140"/>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pic>
        <p:nvPicPr>
          <p:cNvPr id="7" name="Obrázek 6">
            <a:extLst>
              <a:ext uri="{FF2B5EF4-FFF2-40B4-BE49-F238E27FC236}">
                <a16:creationId xmlns:a16="http://schemas.microsoft.com/office/drawing/2014/main" id="{5ED4D821-7426-C764-931A-D567A5DE0052}"/>
              </a:ext>
            </a:extLst>
          </p:cNvPr>
          <p:cNvPicPr>
            <a:picLocks noChangeAspect="1"/>
          </p:cNvPicPr>
          <p:nvPr/>
        </p:nvPicPr>
        <p:blipFill>
          <a:blip r:embed="rId4"/>
          <a:stretch>
            <a:fillRect/>
          </a:stretch>
        </p:blipFill>
        <p:spPr>
          <a:xfrm>
            <a:off x="2222027" y="992258"/>
            <a:ext cx="584200" cy="635000"/>
          </a:xfrm>
          <a:prstGeom prst="rect">
            <a:avLst/>
          </a:prstGeom>
        </p:spPr>
      </p:pic>
      <p:sp>
        <p:nvSpPr>
          <p:cNvPr id="9" name="Rectangle 1">
            <a:extLst>
              <a:ext uri="{FF2B5EF4-FFF2-40B4-BE49-F238E27FC236}">
                <a16:creationId xmlns:a16="http://schemas.microsoft.com/office/drawing/2014/main" id="{577A4EE7-AACA-067C-CABA-899727547A6A}"/>
              </a:ext>
            </a:extLst>
          </p:cNvPr>
          <p:cNvSpPr>
            <a:spLocks noChangeArrowheads="1"/>
          </p:cNvSpPr>
          <p:nvPr/>
        </p:nvSpPr>
        <p:spPr bwMode="auto">
          <a:xfrm>
            <a:off x="3305570" y="4286608"/>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sp>
        <p:nvSpPr>
          <p:cNvPr id="8" name="Nadpis 1">
            <a:extLst>
              <a:ext uri="{FF2B5EF4-FFF2-40B4-BE49-F238E27FC236}">
                <a16:creationId xmlns:a16="http://schemas.microsoft.com/office/drawing/2014/main" id="{7B797A2B-C485-81E2-8304-13973B19D146}"/>
              </a:ext>
            </a:extLst>
          </p:cNvPr>
          <p:cNvSpPr txBox="1">
            <a:spLocks/>
          </p:cNvSpPr>
          <p:nvPr/>
        </p:nvSpPr>
        <p:spPr>
          <a:xfrm>
            <a:off x="2972250" y="1210191"/>
            <a:ext cx="3868287" cy="484326"/>
          </a:xfrm>
          <a:prstGeom prst="rect">
            <a:avLst/>
          </a:prstGeom>
        </p:spPr>
        <p:txBody>
          <a:bodyPr vert="horz" lIns="91440" tIns="45720" rIns="91440" bIns="45720" rtlCol="0" anchor="b">
            <a:noAutofit/>
          </a:bodyPr>
          <a:lstStyle>
            <a:lvl1pPr algn="l" defTabSz="755934" rtl="0" eaLnBrk="1" latinLnBrk="0" hangingPunct="1">
              <a:lnSpc>
                <a:spcPct val="90000"/>
              </a:lnSpc>
              <a:spcBef>
                <a:spcPct val="0"/>
              </a:spcBef>
              <a:buNone/>
              <a:defRPr sz="2400" kern="1200" cap="all" baseline="0">
                <a:solidFill>
                  <a:srgbClr val="CC0000"/>
                </a:solidFill>
                <a:latin typeface="Arial Black" panose="020B0604020202020204" pitchFamily="34" charset="0"/>
                <a:ea typeface="+mj-ea"/>
                <a:cs typeface="+mj-cs"/>
              </a:defRPr>
            </a:lvl1pPr>
          </a:lstStyle>
          <a:p>
            <a:pPr>
              <a:spcAft>
                <a:spcPts val="600"/>
              </a:spcAft>
            </a:pPr>
            <a:r>
              <a:rPr lang="cs-CZ" dirty="0"/>
              <a:t>NENÁVISTNÉ PROJEVY</a:t>
            </a:r>
          </a:p>
        </p:txBody>
      </p:sp>
      <p:sp>
        <p:nvSpPr>
          <p:cNvPr id="6" name="object 10">
            <a:extLst>
              <a:ext uri="{FF2B5EF4-FFF2-40B4-BE49-F238E27FC236}">
                <a16:creationId xmlns:a16="http://schemas.microsoft.com/office/drawing/2014/main" id="{6EA2A199-EE65-912B-21DC-FA1402EE9E02}"/>
              </a:ext>
            </a:extLst>
          </p:cNvPr>
          <p:cNvSpPr txBox="1"/>
          <p:nvPr/>
        </p:nvSpPr>
        <p:spPr>
          <a:xfrm>
            <a:off x="1230536" y="3321910"/>
            <a:ext cx="5114846" cy="475130"/>
          </a:xfrm>
          <a:prstGeom prst="rect">
            <a:avLst/>
          </a:prstGeom>
        </p:spPr>
        <p:txBody>
          <a:bodyPr vert="horz" wrap="square" lIns="0" tIns="13335" rIns="0" bIns="0" rtlCol="0">
            <a:spAutoFit/>
          </a:bodyPr>
          <a:lstStyle/>
          <a:p>
            <a:r>
              <a:rPr lang="cs-CZ" sz="1000" dirty="0">
                <a:solidFill>
                  <a:srgbClr val="000000"/>
                </a:solidFill>
                <a:effectLst/>
                <a:latin typeface="Georgia" panose="02040502050405020303" pitchFamily="18" charset="0"/>
                <a:ea typeface="Calibri" panose="020F0502020204030204" pitchFamily="34" charset="0"/>
              </a:rPr>
              <a:t>Česká televize, Redakce zpravodajství v Karlových Varech hledá do svého týmu kolegyni/kolegu na pozici </a:t>
            </a:r>
            <a:r>
              <a:rPr lang="cs-CZ" sz="1000" b="1" dirty="0">
                <a:solidFill>
                  <a:srgbClr val="000000"/>
                </a:solidFill>
                <a:effectLst/>
                <a:latin typeface="Georgia" panose="02040502050405020303" pitchFamily="18" charset="0"/>
                <a:ea typeface="Calibri" panose="020F0502020204030204" pitchFamily="34" charset="0"/>
              </a:rPr>
              <a:t>REDAKTOR ZPRAVODAJSTVÍ</a:t>
            </a:r>
            <a:r>
              <a:rPr lang="cs-CZ" sz="1000" dirty="0">
                <a:effectLst/>
                <a:latin typeface="Georgia" panose="02040502050405020303" pitchFamily="18" charset="0"/>
                <a:ea typeface="Calibri" panose="020F0502020204030204" pitchFamily="34" charset="0"/>
              </a:rPr>
              <a:t>.</a:t>
            </a:r>
            <a:r>
              <a:rPr lang="cs-CZ" sz="1000" dirty="0">
                <a:solidFill>
                  <a:srgbClr val="000000"/>
                </a:solidFill>
                <a:effectLst/>
                <a:latin typeface="Georgia" panose="02040502050405020303" pitchFamily="18" charset="0"/>
                <a:ea typeface="Calibri" panose="020F0502020204030204" pitchFamily="34" charset="0"/>
              </a:rPr>
              <a:t> Pokud vás tato nabídka zaujme a splňujete dané požadavky, neváhejte se přihlásit do výběrového řízení.</a:t>
            </a:r>
            <a:endParaRPr lang="cs-CZ" sz="1000" dirty="0">
              <a:effectLst/>
              <a:latin typeface="Georgia" panose="02040502050405020303" pitchFamily="18" charset="0"/>
              <a:ea typeface="Times New Roman" panose="02020603050405020304" pitchFamily="18" charset="0"/>
            </a:endParaRPr>
          </a:p>
        </p:txBody>
      </p:sp>
      <p:sp>
        <p:nvSpPr>
          <p:cNvPr id="18" name="object 10">
            <a:extLst>
              <a:ext uri="{FF2B5EF4-FFF2-40B4-BE49-F238E27FC236}">
                <a16:creationId xmlns:a16="http://schemas.microsoft.com/office/drawing/2014/main" id="{2CC09338-D575-3FD5-1C91-D4B40F9A4718}"/>
              </a:ext>
            </a:extLst>
          </p:cNvPr>
          <p:cNvSpPr txBox="1"/>
          <p:nvPr/>
        </p:nvSpPr>
        <p:spPr>
          <a:xfrm>
            <a:off x="1231877" y="4016328"/>
            <a:ext cx="4936446" cy="4000006"/>
          </a:xfrm>
          <a:prstGeom prst="rect">
            <a:avLst/>
          </a:prstGeom>
        </p:spPr>
        <p:txBody>
          <a:bodyPr vert="horz" wrap="square" lIns="0" tIns="13335" rIns="0" bIns="0" rtlCol="0">
            <a:spAutoFit/>
          </a:bodyPr>
          <a:lstStyle/>
          <a:p>
            <a:pPr>
              <a:spcAft>
                <a:spcPts val="600"/>
              </a:spcAft>
            </a:pPr>
            <a:r>
              <a:rPr lang="cs-CZ" sz="1000" b="1" dirty="0">
                <a:solidFill>
                  <a:srgbClr val="000000"/>
                </a:solidFill>
                <a:effectLst/>
                <a:latin typeface="Georgia" panose="02040502050405020303" pitchFamily="18" charset="0"/>
                <a:ea typeface="Calibri" panose="020F0502020204030204" pitchFamily="34" charset="0"/>
              </a:rPr>
              <a:t>Co u nás budete dělat?</a:t>
            </a:r>
            <a:endParaRPr lang="cs-CZ" sz="1000" dirty="0">
              <a:effectLst/>
              <a:latin typeface="Georgia" panose="02040502050405020303" pitchFamily="18" charset="0"/>
              <a:ea typeface="Times New Roman" panose="02020603050405020304" pitchFamily="18" charset="0"/>
            </a:endParaRPr>
          </a:p>
          <a:p>
            <a:pPr marL="171450" lvl="0" indent="-171450">
              <a:lnSpc>
                <a:spcPct val="107000"/>
              </a:lnSpc>
              <a:spcAft>
                <a:spcPts val="6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Vyhledávat a zpracovávat témata do zpravodajství ČT</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spcAft>
                <a:spcPts val="6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Denně samostatně přinášet nové zpravodajské tipy</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spcAft>
                <a:spcPts val="6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Ověřovat informace, realizovat živé vstupy</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spcAft>
                <a:spcPts val="6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Postupně se vzdělávat v oblasti hlasové výchovy a v práci s obrazovými materiály</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spcAft>
                <a:spcPts val="6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Možnost kariérního růstu na redaktorské a editorské pozice v Redakci zpravodajství</a:t>
            </a:r>
            <a:endParaRPr lang="cs-CZ" sz="1000" b="1" dirty="0">
              <a:solidFill>
                <a:srgbClr val="000000"/>
              </a:solidFill>
              <a:effectLst/>
              <a:latin typeface="Georgia" panose="02040502050405020303" pitchFamily="18" charset="0"/>
              <a:ea typeface="Calibri" panose="020F0502020204030204" pitchFamily="34" charset="0"/>
            </a:endParaRPr>
          </a:p>
          <a:p>
            <a:pPr>
              <a:spcAft>
                <a:spcPts val="600"/>
              </a:spcAft>
            </a:pPr>
            <a:br>
              <a:rPr lang="cs-CZ" sz="1000" b="1" dirty="0">
                <a:solidFill>
                  <a:srgbClr val="000000"/>
                </a:solidFill>
                <a:effectLst/>
                <a:latin typeface="Georgia" panose="02040502050405020303" pitchFamily="18" charset="0"/>
                <a:ea typeface="Calibri" panose="020F0502020204030204" pitchFamily="34" charset="0"/>
              </a:rPr>
            </a:br>
            <a:r>
              <a:rPr lang="cs-CZ" sz="1000" b="1" dirty="0">
                <a:solidFill>
                  <a:srgbClr val="000000"/>
                </a:solidFill>
                <a:effectLst/>
                <a:latin typeface="Georgia" panose="02040502050405020303" pitchFamily="18" charset="0"/>
                <a:ea typeface="Calibri" panose="020F0502020204030204" pitchFamily="34" charset="0"/>
              </a:rPr>
              <a:t>A splňujete naše požadavky?</a:t>
            </a:r>
            <a:endParaRPr lang="cs-CZ" sz="1000" b="1" dirty="0">
              <a:latin typeface="Georgia" panose="02040502050405020303" pitchFamily="18" charset="0"/>
              <a:ea typeface="Calibri" panose="020F0502020204030204" pitchFamily="34" charset="0"/>
            </a:endParaRPr>
          </a:p>
          <a:p>
            <a:pPr marL="171450" indent="-171450">
              <a:spcAft>
                <a:spcPts val="6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SŠ/VŠ vzdělání</a:t>
            </a:r>
            <a:endParaRPr lang="cs-CZ" sz="1000" dirty="0">
              <a:latin typeface="Georgia" panose="02040502050405020303" pitchFamily="18" charset="0"/>
              <a:ea typeface="Calibri" panose="020F0502020204030204" pitchFamily="34" charset="0"/>
              <a:cs typeface="Times New Roman" panose="02020603050405020304" pitchFamily="18" charset="0"/>
            </a:endParaRPr>
          </a:p>
          <a:p>
            <a:pPr marL="171450" lvl="0" indent="-171450">
              <a:lnSpc>
                <a:spcPct val="107000"/>
              </a:lnSpc>
              <a:spcAft>
                <a:spcPts val="6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Praxe ve zpravodajském médiu podmínkou</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spcAft>
                <a:spcPts val="6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Perfektní práce se zdroji informací – zpravodajskými agenturami, mediálními databázemi, databázemi státní správy atp.</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spcAft>
                <a:spcPts val="6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Osobní novinářské kontakty výhodou, výborné komunikační schopnosti pro frekventovaný telefonický a písemný kontakt s respondenty</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spcAft>
                <a:spcPts val="6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Výborná znalost mluvené a psané češtiny, stylistické dovednosti</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spcAft>
                <a:spcPts val="6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Proaktivita a schopnost přicházet s vlastními nápady</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spcAft>
                <a:spcPts val="6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Znalost cizího jazyka vítána</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spcAft>
                <a:spcPts val="6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Životopis prosíme zaslat s fotografií</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p:txBody>
      </p:sp>
      <p:sp>
        <p:nvSpPr>
          <p:cNvPr id="16" name="Zaoblený obdélník 15">
            <a:extLst>
              <a:ext uri="{FF2B5EF4-FFF2-40B4-BE49-F238E27FC236}">
                <a16:creationId xmlns:a16="http://schemas.microsoft.com/office/drawing/2014/main" id="{995643B3-07D4-71E1-1DE3-6AD53D6A9E43}"/>
              </a:ext>
            </a:extLst>
          </p:cNvPr>
          <p:cNvSpPr/>
          <p:nvPr/>
        </p:nvSpPr>
        <p:spPr>
          <a:xfrm>
            <a:off x="1023257" y="3062865"/>
            <a:ext cx="5545320" cy="5196569"/>
          </a:xfrm>
          <a:prstGeom prst="roundRect">
            <a:avLst>
              <a:gd name="adj" fmla="val 1878"/>
            </a:avLst>
          </a:prstGeom>
          <a:noFill/>
          <a:ln w="15875">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5193539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BDE2B5-535C-B5FF-F357-E6E76B34F080}"/>
            </a:ext>
          </a:extLst>
        </p:cNvPr>
        <p:cNvGrpSpPr/>
        <p:nvPr/>
      </p:nvGrpSpPr>
      <p:grpSpPr>
        <a:xfrm>
          <a:off x="0" y="0"/>
          <a:ext cx="0" cy="0"/>
          <a:chOff x="0" y="0"/>
          <a:chExt cx="0" cy="0"/>
        </a:xfrm>
      </p:grpSpPr>
      <p:pic>
        <p:nvPicPr>
          <p:cNvPr id="2" name="Obrázek 1">
            <a:extLst>
              <a:ext uri="{FF2B5EF4-FFF2-40B4-BE49-F238E27FC236}">
                <a16:creationId xmlns:a16="http://schemas.microsoft.com/office/drawing/2014/main" id="{D8839941-5A45-4379-A749-EA3CC65C774B}"/>
              </a:ext>
            </a:extLst>
          </p:cNvPr>
          <p:cNvPicPr>
            <a:picLocks noChangeAspect="1"/>
          </p:cNvPicPr>
          <p:nvPr/>
        </p:nvPicPr>
        <p:blipFill>
          <a:blip r:embed="rId2"/>
          <a:stretch>
            <a:fillRect/>
          </a:stretch>
        </p:blipFill>
        <p:spPr>
          <a:xfrm>
            <a:off x="719137" y="2432378"/>
            <a:ext cx="6121400" cy="7252759"/>
          </a:xfrm>
          <a:prstGeom prst="rect">
            <a:avLst/>
          </a:prstGeom>
        </p:spPr>
      </p:pic>
      <p:grpSp>
        <p:nvGrpSpPr>
          <p:cNvPr id="3" name="Skupina 2">
            <a:extLst>
              <a:ext uri="{FF2B5EF4-FFF2-40B4-BE49-F238E27FC236}">
                <a16:creationId xmlns:a16="http://schemas.microsoft.com/office/drawing/2014/main" id="{2140C11B-D6E3-84F2-4789-170CBE643C3F}"/>
              </a:ext>
            </a:extLst>
          </p:cNvPr>
          <p:cNvGrpSpPr/>
          <p:nvPr/>
        </p:nvGrpSpPr>
        <p:grpSpPr>
          <a:xfrm>
            <a:off x="3658394" y="1998663"/>
            <a:ext cx="242886" cy="248197"/>
            <a:chOff x="7855830" y="1339070"/>
            <a:chExt cx="242886" cy="248197"/>
          </a:xfrm>
        </p:grpSpPr>
        <p:pic>
          <p:nvPicPr>
            <p:cNvPr id="4" name="Obrázek 3">
              <a:extLst>
                <a:ext uri="{FF2B5EF4-FFF2-40B4-BE49-F238E27FC236}">
                  <a16:creationId xmlns:a16="http://schemas.microsoft.com/office/drawing/2014/main" id="{5EBE20F5-031B-1DB8-6B73-EC901B64F22E}"/>
                </a:ext>
              </a:extLst>
            </p:cNvPr>
            <p:cNvPicPr>
              <a:picLocks noChangeAspect="1"/>
            </p:cNvPicPr>
            <p:nvPr/>
          </p:nvPicPr>
          <p:blipFill>
            <a:blip r:embed="rId3"/>
            <a:stretch>
              <a:fillRect/>
            </a:stretch>
          </p:blipFill>
          <p:spPr>
            <a:xfrm>
              <a:off x="7869323" y="1342964"/>
              <a:ext cx="215900" cy="215900"/>
            </a:xfrm>
            <a:prstGeom prst="rect">
              <a:avLst/>
            </a:prstGeom>
          </p:spPr>
        </p:pic>
        <p:sp>
          <p:nvSpPr>
            <p:cNvPr id="5" name="Podnadpis 2">
              <a:extLst>
                <a:ext uri="{FF2B5EF4-FFF2-40B4-BE49-F238E27FC236}">
                  <a16:creationId xmlns:a16="http://schemas.microsoft.com/office/drawing/2014/main" id="{408E7848-9A8D-D59F-E8CE-35246FFFD93F}"/>
                </a:ext>
              </a:extLst>
            </p:cNvPr>
            <p:cNvSpPr txBox="1">
              <a:spLocks/>
            </p:cNvSpPr>
            <p:nvPr/>
          </p:nvSpPr>
          <p:spPr>
            <a:xfrm>
              <a:off x="7855830" y="1339070"/>
              <a:ext cx="242886" cy="248197"/>
            </a:xfrm>
            <a:prstGeom prst="rect">
              <a:avLst/>
            </a:prstGeom>
          </p:spPr>
          <p:txBody>
            <a:bodyPr vert="horz" lIns="91440" tIns="45720" rIns="91440" bIns="45720" rtlCol="0">
              <a:norm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r>
                <a:rPr lang="cs-CZ" sz="1000" b="1" dirty="0">
                  <a:solidFill>
                    <a:schemeClr val="bg1"/>
                  </a:solidFill>
                  <a:latin typeface="Arial Black" panose="020B0604020202020204" pitchFamily="34" charset="0"/>
                  <a:cs typeface="Arial Black" panose="020B0604020202020204" pitchFamily="34" charset="0"/>
                </a:rPr>
                <a:t>3</a:t>
              </a:r>
            </a:p>
          </p:txBody>
        </p:sp>
      </p:grpSp>
      <p:sp>
        <p:nvSpPr>
          <p:cNvPr id="13" name="Rectangle 1">
            <a:extLst>
              <a:ext uri="{FF2B5EF4-FFF2-40B4-BE49-F238E27FC236}">
                <a16:creationId xmlns:a16="http://schemas.microsoft.com/office/drawing/2014/main" id="{E4B1A9D1-8837-9041-67BA-86E82BB4742E}"/>
              </a:ext>
            </a:extLst>
          </p:cNvPr>
          <p:cNvSpPr>
            <a:spLocks noChangeArrowheads="1"/>
          </p:cNvSpPr>
          <p:nvPr/>
        </p:nvSpPr>
        <p:spPr bwMode="auto">
          <a:xfrm>
            <a:off x="6568577" y="3407140"/>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pic>
        <p:nvPicPr>
          <p:cNvPr id="7" name="Obrázek 6">
            <a:extLst>
              <a:ext uri="{FF2B5EF4-FFF2-40B4-BE49-F238E27FC236}">
                <a16:creationId xmlns:a16="http://schemas.microsoft.com/office/drawing/2014/main" id="{94704692-2D07-3899-C44F-B74BC91F1DE3}"/>
              </a:ext>
            </a:extLst>
          </p:cNvPr>
          <p:cNvPicPr>
            <a:picLocks noChangeAspect="1"/>
          </p:cNvPicPr>
          <p:nvPr/>
        </p:nvPicPr>
        <p:blipFill>
          <a:blip r:embed="rId4"/>
          <a:stretch>
            <a:fillRect/>
          </a:stretch>
        </p:blipFill>
        <p:spPr>
          <a:xfrm>
            <a:off x="2222027" y="992258"/>
            <a:ext cx="584200" cy="635000"/>
          </a:xfrm>
          <a:prstGeom prst="rect">
            <a:avLst/>
          </a:prstGeom>
        </p:spPr>
      </p:pic>
      <p:sp>
        <p:nvSpPr>
          <p:cNvPr id="9" name="Rectangle 1">
            <a:extLst>
              <a:ext uri="{FF2B5EF4-FFF2-40B4-BE49-F238E27FC236}">
                <a16:creationId xmlns:a16="http://schemas.microsoft.com/office/drawing/2014/main" id="{DE3CAED4-2FC7-149E-4C61-956F7A8751C9}"/>
              </a:ext>
            </a:extLst>
          </p:cNvPr>
          <p:cNvSpPr>
            <a:spLocks noChangeArrowheads="1"/>
          </p:cNvSpPr>
          <p:nvPr/>
        </p:nvSpPr>
        <p:spPr bwMode="auto">
          <a:xfrm>
            <a:off x="3305570" y="4286608"/>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sp>
        <p:nvSpPr>
          <p:cNvPr id="8" name="Nadpis 1">
            <a:extLst>
              <a:ext uri="{FF2B5EF4-FFF2-40B4-BE49-F238E27FC236}">
                <a16:creationId xmlns:a16="http://schemas.microsoft.com/office/drawing/2014/main" id="{7BB45A5C-299D-A0C9-BB70-220A120A672D}"/>
              </a:ext>
            </a:extLst>
          </p:cNvPr>
          <p:cNvSpPr txBox="1">
            <a:spLocks/>
          </p:cNvSpPr>
          <p:nvPr/>
        </p:nvSpPr>
        <p:spPr>
          <a:xfrm>
            <a:off x="2972250" y="1210191"/>
            <a:ext cx="3868287" cy="484326"/>
          </a:xfrm>
          <a:prstGeom prst="rect">
            <a:avLst/>
          </a:prstGeom>
        </p:spPr>
        <p:txBody>
          <a:bodyPr vert="horz" lIns="91440" tIns="45720" rIns="91440" bIns="45720" rtlCol="0" anchor="b">
            <a:noAutofit/>
          </a:bodyPr>
          <a:lstStyle>
            <a:lvl1pPr algn="l" defTabSz="755934" rtl="0" eaLnBrk="1" latinLnBrk="0" hangingPunct="1">
              <a:lnSpc>
                <a:spcPct val="90000"/>
              </a:lnSpc>
              <a:spcBef>
                <a:spcPct val="0"/>
              </a:spcBef>
              <a:buNone/>
              <a:defRPr sz="2400" kern="1200" cap="all" baseline="0">
                <a:solidFill>
                  <a:srgbClr val="CC0000"/>
                </a:solidFill>
                <a:latin typeface="Arial Black" panose="020B0604020202020204" pitchFamily="34" charset="0"/>
                <a:ea typeface="+mj-ea"/>
                <a:cs typeface="+mj-cs"/>
              </a:defRPr>
            </a:lvl1pPr>
          </a:lstStyle>
          <a:p>
            <a:pPr>
              <a:spcAft>
                <a:spcPts val="600"/>
              </a:spcAft>
            </a:pPr>
            <a:r>
              <a:rPr lang="cs-CZ" dirty="0"/>
              <a:t>NENÁVISTNÉ PROJEVY</a:t>
            </a:r>
          </a:p>
        </p:txBody>
      </p:sp>
      <p:sp>
        <p:nvSpPr>
          <p:cNvPr id="11" name="object 10">
            <a:extLst>
              <a:ext uri="{FF2B5EF4-FFF2-40B4-BE49-F238E27FC236}">
                <a16:creationId xmlns:a16="http://schemas.microsoft.com/office/drawing/2014/main" id="{9FB869B4-6C98-46B2-0909-130905EC2334}"/>
              </a:ext>
            </a:extLst>
          </p:cNvPr>
          <p:cNvSpPr txBox="1"/>
          <p:nvPr/>
        </p:nvSpPr>
        <p:spPr>
          <a:xfrm>
            <a:off x="1230536" y="3295507"/>
            <a:ext cx="5114846" cy="198131"/>
          </a:xfrm>
          <a:prstGeom prst="rect">
            <a:avLst/>
          </a:prstGeom>
        </p:spPr>
        <p:txBody>
          <a:bodyPr vert="horz" wrap="square" lIns="0" tIns="13335" rIns="0" bIns="0" rtlCol="0">
            <a:spAutoFit/>
          </a:bodyPr>
          <a:lstStyle/>
          <a:p>
            <a:r>
              <a:rPr lang="cs-CZ" sz="1200" b="1" dirty="0">
                <a:effectLst/>
                <a:latin typeface="Georgia" panose="02040502050405020303" pitchFamily="18" charset="0"/>
                <a:ea typeface="Calibri" panose="020F0502020204030204" pitchFamily="34" charset="0"/>
              </a:rPr>
              <a:t>Editor – </a:t>
            </a:r>
            <a:r>
              <a:rPr lang="cs-CZ" sz="1200" b="1" dirty="0" err="1">
                <a:effectLst/>
                <a:latin typeface="Georgia" panose="02040502050405020303" pitchFamily="18" charset="0"/>
                <a:ea typeface="Calibri" panose="020F0502020204030204" pitchFamily="34" charset="0"/>
              </a:rPr>
              <a:t>TN.cz</a:t>
            </a:r>
            <a:endParaRPr lang="cs-CZ" sz="1200" dirty="0">
              <a:effectLst/>
              <a:latin typeface="Georgia" panose="02040502050405020303" pitchFamily="18" charset="0"/>
              <a:ea typeface="Times New Roman" panose="02020603050405020304" pitchFamily="18" charset="0"/>
            </a:endParaRPr>
          </a:p>
        </p:txBody>
      </p:sp>
      <p:sp>
        <p:nvSpPr>
          <p:cNvPr id="15" name="object 10">
            <a:extLst>
              <a:ext uri="{FF2B5EF4-FFF2-40B4-BE49-F238E27FC236}">
                <a16:creationId xmlns:a16="http://schemas.microsoft.com/office/drawing/2014/main" id="{01DB2496-F1CB-BB6C-CBAF-964D07B8D878}"/>
              </a:ext>
            </a:extLst>
          </p:cNvPr>
          <p:cNvSpPr txBox="1"/>
          <p:nvPr/>
        </p:nvSpPr>
        <p:spPr>
          <a:xfrm>
            <a:off x="1231877" y="3668970"/>
            <a:ext cx="5212466" cy="5608651"/>
          </a:xfrm>
          <a:prstGeom prst="rect">
            <a:avLst/>
          </a:prstGeom>
        </p:spPr>
        <p:txBody>
          <a:bodyPr vert="horz" wrap="square" lIns="0" tIns="13335" rIns="0" bIns="0" rtlCol="0">
            <a:spAutoFit/>
          </a:bodyPr>
          <a:lstStyle/>
          <a:p>
            <a:r>
              <a:rPr lang="cs-CZ" sz="1000" b="1" dirty="0">
                <a:solidFill>
                  <a:srgbClr val="000000"/>
                </a:solidFill>
                <a:effectLst/>
                <a:latin typeface="Georgia" panose="02040502050405020303" pitchFamily="18" charset="0"/>
                <a:ea typeface="Calibri" panose="020F0502020204030204" pitchFamily="34" charset="0"/>
              </a:rPr>
              <a:t>Co budete dělat:</a:t>
            </a:r>
            <a:endParaRPr lang="cs-CZ" sz="1000" dirty="0">
              <a:effectLst/>
              <a:latin typeface="Georgia" panose="02040502050405020303" pitchFamily="18" charset="0"/>
              <a:ea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zpracovávat příspěvky z různých dostupných zdrojů a publikovat je na všech platformách</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editovat výstupy kolegů</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vyhledávat a navrhovat témata ke zpracování</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spolupracovat s video- a </a:t>
            </a:r>
            <a:r>
              <a:rPr lang="cs-CZ" sz="1000" dirty="0" err="1">
                <a:solidFill>
                  <a:srgbClr val="000000"/>
                </a:solidFill>
                <a:effectLst/>
                <a:latin typeface="Georgia" panose="02040502050405020303" pitchFamily="18" charset="0"/>
                <a:ea typeface="Calibri" panose="020F0502020204030204" pitchFamily="34" charset="0"/>
                <a:cs typeface="Calibri" panose="020F0502020204030204" pitchFamily="34" charset="0"/>
              </a:rPr>
              <a:t>fotoredaktory</a:t>
            </a: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 za účelem doplnění textových příspěvků o video a foto materiály</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úzce spolupracovat s televizním zpravodajstvím</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komunikovat se správcem software publikačního systému</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zpracovávat příspěvky pro sociální sítě</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spoluzodpovídat za to, že obsah příspěvků nebude v rozporu s platnými právními předpisy a že nebudou obsahovat skrytou reklamu</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spcAft>
                <a:spcPts val="8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spoluzodpovídat za vyvážený a objektivní přístup k událostem, za ověřování zdrojů informací a za dodržování principů novinářské etiky</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r>
              <a:rPr lang="cs-CZ" sz="1000" b="1" dirty="0">
                <a:solidFill>
                  <a:srgbClr val="000000"/>
                </a:solidFill>
                <a:effectLst/>
                <a:latin typeface="Georgia" panose="02040502050405020303" pitchFamily="18" charset="0"/>
                <a:ea typeface="Calibri" panose="020F0502020204030204" pitchFamily="34" charset="0"/>
              </a:rPr>
              <a:t>Co potřebujete znát a vědět:</a:t>
            </a:r>
            <a:endParaRPr lang="cs-CZ" sz="1000" dirty="0">
              <a:effectLst/>
              <a:latin typeface="Georgia" panose="02040502050405020303" pitchFamily="18" charset="0"/>
              <a:ea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SŠ/VŠ</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praxe na pozici redaktora podmínkou</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praxe v internetových médiích výhodou</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vynikající písemný projev a znalost českého pravopisu</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zkušenosti s prací před kamerou a střihem videa vítány</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aktivní zájem o domácí a zahraniční zpravodajství</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dobrá znalost anglického jazyka (slovem i písmem)</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excelentní komunikační dovednosti</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vysoká časová flexibilita</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spcAft>
                <a:spcPts val="8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týmový hráč s profesionálním přístupem</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r>
              <a:rPr lang="cs-CZ" sz="1000" b="1" dirty="0">
                <a:solidFill>
                  <a:srgbClr val="000000"/>
                </a:solidFill>
                <a:effectLst/>
                <a:latin typeface="Georgia" panose="02040502050405020303" pitchFamily="18" charset="0"/>
                <a:ea typeface="Calibri" panose="020F0502020204030204" pitchFamily="34" charset="0"/>
              </a:rPr>
              <a:t>Co nabízíme:</a:t>
            </a:r>
            <a:endParaRPr lang="cs-CZ" sz="1000" dirty="0">
              <a:effectLst/>
              <a:latin typeface="Georgia" panose="02040502050405020303" pitchFamily="18" charset="0"/>
              <a:ea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zaměstnanci výborně hodnocená mezinárodní kuchyně v budově (dotace na stravné)</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benefitní body a slevy na široké spektrum služeb</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zázemí silné mezinárodní společnosti, příjemné a moderní pracovní prostředí</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možnost využití firemního fitness, fotbálku a sauny</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možnost využití partnerských programů</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nadstandardní zdravotní péče</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lnSpc>
                <a:spcPct val="107000"/>
              </a:lnSpc>
              <a:spcAft>
                <a:spcPts val="8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pravidelné firemní akce pro utužení kolektivu</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p:txBody>
      </p:sp>
      <p:sp>
        <p:nvSpPr>
          <p:cNvPr id="16" name="Zaoblený obdélník 15">
            <a:extLst>
              <a:ext uri="{FF2B5EF4-FFF2-40B4-BE49-F238E27FC236}">
                <a16:creationId xmlns:a16="http://schemas.microsoft.com/office/drawing/2014/main" id="{FE4D6E99-4D55-7F25-32AA-8508ADE73C2B}"/>
              </a:ext>
            </a:extLst>
          </p:cNvPr>
          <p:cNvSpPr/>
          <p:nvPr/>
        </p:nvSpPr>
        <p:spPr>
          <a:xfrm>
            <a:off x="1023257" y="3062866"/>
            <a:ext cx="5545320" cy="6319673"/>
          </a:xfrm>
          <a:prstGeom prst="roundRect">
            <a:avLst>
              <a:gd name="adj" fmla="val 1878"/>
            </a:avLst>
          </a:prstGeom>
          <a:noFill/>
          <a:ln w="15875">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1193604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AD1859-07E2-BCC9-F177-45DAE2389D76}"/>
            </a:ext>
          </a:extLst>
        </p:cNvPr>
        <p:cNvGrpSpPr/>
        <p:nvPr/>
      </p:nvGrpSpPr>
      <p:grpSpPr>
        <a:xfrm>
          <a:off x="0" y="0"/>
          <a:ext cx="0" cy="0"/>
          <a:chOff x="0" y="0"/>
          <a:chExt cx="0" cy="0"/>
        </a:xfrm>
      </p:grpSpPr>
      <p:pic>
        <p:nvPicPr>
          <p:cNvPr id="2" name="Obrázek 1">
            <a:extLst>
              <a:ext uri="{FF2B5EF4-FFF2-40B4-BE49-F238E27FC236}">
                <a16:creationId xmlns:a16="http://schemas.microsoft.com/office/drawing/2014/main" id="{01B32686-BDC8-D10E-3359-8B7C7C76F711}"/>
              </a:ext>
            </a:extLst>
          </p:cNvPr>
          <p:cNvPicPr>
            <a:picLocks noChangeAspect="1"/>
          </p:cNvPicPr>
          <p:nvPr/>
        </p:nvPicPr>
        <p:blipFill>
          <a:blip r:embed="rId2"/>
          <a:stretch>
            <a:fillRect/>
          </a:stretch>
        </p:blipFill>
        <p:spPr>
          <a:xfrm>
            <a:off x="719137" y="2432378"/>
            <a:ext cx="6121400" cy="7252759"/>
          </a:xfrm>
          <a:prstGeom prst="rect">
            <a:avLst/>
          </a:prstGeom>
        </p:spPr>
      </p:pic>
      <p:grpSp>
        <p:nvGrpSpPr>
          <p:cNvPr id="3" name="Skupina 2">
            <a:extLst>
              <a:ext uri="{FF2B5EF4-FFF2-40B4-BE49-F238E27FC236}">
                <a16:creationId xmlns:a16="http://schemas.microsoft.com/office/drawing/2014/main" id="{CE76A575-67D0-65B8-2CD4-137ED3044C7D}"/>
              </a:ext>
            </a:extLst>
          </p:cNvPr>
          <p:cNvGrpSpPr/>
          <p:nvPr/>
        </p:nvGrpSpPr>
        <p:grpSpPr>
          <a:xfrm>
            <a:off x="3658394" y="1998663"/>
            <a:ext cx="242886" cy="248197"/>
            <a:chOff x="7855830" y="1339070"/>
            <a:chExt cx="242886" cy="248197"/>
          </a:xfrm>
        </p:grpSpPr>
        <p:pic>
          <p:nvPicPr>
            <p:cNvPr id="4" name="Obrázek 3">
              <a:extLst>
                <a:ext uri="{FF2B5EF4-FFF2-40B4-BE49-F238E27FC236}">
                  <a16:creationId xmlns:a16="http://schemas.microsoft.com/office/drawing/2014/main" id="{959CF121-13AA-A80F-7F55-8168103903D9}"/>
                </a:ext>
              </a:extLst>
            </p:cNvPr>
            <p:cNvPicPr>
              <a:picLocks noChangeAspect="1"/>
            </p:cNvPicPr>
            <p:nvPr/>
          </p:nvPicPr>
          <p:blipFill>
            <a:blip r:embed="rId3"/>
            <a:stretch>
              <a:fillRect/>
            </a:stretch>
          </p:blipFill>
          <p:spPr>
            <a:xfrm>
              <a:off x="7869323" y="1342964"/>
              <a:ext cx="215900" cy="215900"/>
            </a:xfrm>
            <a:prstGeom prst="rect">
              <a:avLst/>
            </a:prstGeom>
          </p:spPr>
        </p:pic>
        <p:sp>
          <p:nvSpPr>
            <p:cNvPr id="5" name="Podnadpis 2">
              <a:extLst>
                <a:ext uri="{FF2B5EF4-FFF2-40B4-BE49-F238E27FC236}">
                  <a16:creationId xmlns:a16="http://schemas.microsoft.com/office/drawing/2014/main" id="{C8C09C77-33E9-D46B-303A-5344574EAF03}"/>
                </a:ext>
              </a:extLst>
            </p:cNvPr>
            <p:cNvSpPr txBox="1">
              <a:spLocks/>
            </p:cNvSpPr>
            <p:nvPr/>
          </p:nvSpPr>
          <p:spPr>
            <a:xfrm>
              <a:off x="7855830" y="1339070"/>
              <a:ext cx="242886" cy="248197"/>
            </a:xfrm>
            <a:prstGeom prst="rect">
              <a:avLst/>
            </a:prstGeom>
          </p:spPr>
          <p:txBody>
            <a:bodyPr vert="horz" lIns="91440" tIns="45720" rIns="91440" bIns="45720" rtlCol="0">
              <a:norm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r>
                <a:rPr lang="cs-CZ" sz="1000" b="1" dirty="0">
                  <a:solidFill>
                    <a:schemeClr val="bg1"/>
                  </a:solidFill>
                  <a:latin typeface="Arial Black" panose="020B0604020202020204" pitchFamily="34" charset="0"/>
                  <a:cs typeface="Arial Black" panose="020B0604020202020204" pitchFamily="34" charset="0"/>
                </a:rPr>
                <a:t>4</a:t>
              </a:r>
            </a:p>
          </p:txBody>
        </p:sp>
      </p:grpSp>
      <p:sp>
        <p:nvSpPr>
          <p:cNvPr id="13" name="Rectangle 1">
            <a:extLst>
              <a:ext uri="{FF2B5EF4-FFF2-40B4-BE49-F238E27FC236}">
                <a16:creationId xmlns:a16="http://schemas.microsoft.com/office/drawing/2014/main" id="{361E5E30-48FF-56BC-A688-9E785848C1C4}"/>
              </a:ext>
            </a:extLst>
          </p:cNvPr>
          <p:cNvSpPr>
            <a:spLocks noChangeArrowheads="1"/>
          </p:cNvSpPr>
          <p:nvPr/>
        </p:nvSpPr>
        <p:spPr bwMode="auto">
          <a:xfrm>
            <a:off x="6568577" y="3407140"/>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pic>
        <p:nvPicPr>
          <p:cNvPr id="7" name="Obrázek 6">
            <a:extLst>
              <a:ext uri="{FF2B5EF4-FFF2-40B4-BE49-F238E27FC236}">
                <a16:creationId xmlns:a16="http://schemas.microsoft.com/office/drawing/2014/main" id="{EFA9C047-7C45-FD88-2D67-A1548539EC9D}"/>
              </a:ext>
            </a:extLst>
          </p:cNvPr>
          <p:cNvPicPr>
            <a:picLocks noChangeAspect="1"/>
          </p:cNvPicPr>
          <p:nvPr/>
        </p:nvPicPr>
        <p:blipFill>
          <a:blip r:embed="rId4"/>
          <a:stretch>
            <a:fillRect/>
          </a:stretch>
        </p:blipFill>
        <p:spPr>
          <a:xfrm>
            <a:off x="2222027" y="992258"/>
            <a:ext cx="584200" cy="635000"/>
          </a:xfrm>
          <a:prstGeom prst="rect">
            <a:avLst/>
          </a:prstGeom>
        </p:spPr>
      </p:pic>
      <p:sp>
        <p:nvSpPr>
          <p:cNvPr id="9" name="Rectangle 1">
            <a:extLst>
              <a:ext uri="{FF2B5EF4-FFF2-40B4-BE49-F238E27FC236}">
                <a16:creationId xmlns:a16="http://schemas.microsoft.com/office/drawing/2014/main" id="{3D9E11D9-A4E8-61A0-764C-58CD4A8956B7}"/>
              </a:ext>
            </a:extLst>
          </p:cNvPr>
          <p:cNvSpPr>
            <a:spLocks noChangeArrowheads="1"/>
          </p:cNvSpPr>
          <p:nvPr/>
        </p:nvSpPr>
        <p:spPr bwMode="auto">
          <a:xfrm>
            <a:off x="3305570" y="4286608"/>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sp>
        <p:nvSpPr>
          <p:cNvPr id="8" name="Nadpis 1">
            <a:extLst>
              <a:ext uri="{FF2B5EF4-FFF2-40B4-BE49-F238E27FC236}">
                <a16:creationId xmlns:a16="http://schemas.microsoft.com/office/drawing/2014/main" id="{455B4B66-6EA8-C97C-DBE7-C33642162908}"/>
              </a:ext>
            </a:extLst>
          </p:cNvPr>
          <p:cNvSpPr txBox="1">
            <a:spLocks/>
          </p:cNvSpPr>
          <p:nvPr/>
        </p:nvSpPr>
        <p:spPr>
          <a:xfrm>
            <a:off x="2972250" y="1210191"/>
            <a:ext cx="3868287" cy="484326"/>
          </a:xfrm>
          <a:prstGeom prst="rect">
            <a:avLst/>
          </a:prstGeom>
        </p:spPr>
        <p:txBody>
          <a:bodyPr vert="horz" lIns="91440" tIns="45720" rIns="91440" bIns="45720" rtlCol="0" anchor="b">
            <a:noAutofit/>
          </a:bodyPr>
          <a:lstStyle>
            <a:lvl1pPr algn="l" defTabSz="755934" rtl="0" eaLnBrk="1" latinLnBrk="0" hangingPunct="1">
              <a:lnSpc>
                <a:spcPct val="90000"/>
              </a:lnSpc>
              <a:spcBef>
                <a:spcPct val="0"/>
              </a:spcBef>
              <a:buNone/>
              <a:defRPr sz="2400" kern="1200" cap="all" baseline="0">
                <a:solidFill>
                  <a:srgbClr val="CC0000"/>
                </a:solidFill>
                <a:latin typeface="Arial Black" panose="020B0604020202020204" pitchFamily="34" charset="0"/>
                <a:ea typeface="+mj-ea"/>
                <a:cs typeface="+mj-cs"/>
              </a:defRPr>
            </a:lvl1pPr>
          </a:lstStyle>
          <a:p>
            <a:pPr>
              <a:spcAft>
                <a:spcPts val="600"/>
              </a:spcAft>
            </a:pPr>
            <a:r>
              <a:rPr lang="cs-CZ" dirty="0"/>
              <a:t>NENÁVISTNÉ PROJEVY</a:t>
            </a:r>
          </a:p>
        </p:txBody>
      </p:sp>
      <p:sp>
        <p:nvSpPr>
          <p:cNvPr id="11" name="object 10">
            <a:extLst>
              <a:ext uri="{FF2B5EF4-FFF2-40B4-BE49-F238E27FC236}">
                <a16:creationId xmlns:a16="http://schemas.microsoft.com/office/drawing/2014/main" id="{168580B0-A436-6C52-8553-4A9046D769CC}"/>
              </a:ext>
            </a:extLst>
          </p:cNvPr>
          <p:cNvSpPr txBox="1"/>
          <p:nvPr/>
        </p:nvSpPr>
        <p:spPr>
          <a:xfrm>
            <a:off x="1230536" y="3322011"/>
            <a:ext cx="5114846" cy="475130"/>
          </a:xfrm>
          <a:prstGeom prst="rect">
            <a:avLst/>
          </a:prstGeom>
        </p:spPr>
        <p:txBody>
          <a:bodyPr vert="horz" wrap="square" lIns="0" tIns="13335" rIns="0" bIns="0" rtlCol="0">
            <a:spAutoFit/>
          </a:bodyPr>
          <a:lstStyle/>
          <a:p>
            <a:r>
              <a:rPr lang="cs-CZ" sz="1000" b="1" dirty="0">
                <a:solidFill>
                  <a:srgbClr val="000000"/>
                </a:solidFill>
                <a:effectLst/>
                <a:latin typeface="Georgia" panose="02040502050405020303" pitchFamily="18" charset="0"/>
                <a:ea typeface="Calibri" panose="020F0502020204030204" pitchFamily="34" charset="0"/>
              </a:rPr>
              <a:t>Redaktor/</a:t>
            </a:r>
            <a:r>
              <a:rPr lang="cs-CZ" sz="1000" b="1" dirty="0" err="1">
                <a:solidFill>
                  <a:srgbClr val="000000"/>
                </a:solidFill>
                <a:effectLst/>
                <a:latin typeface="Georgia" panose="02040502050405020303" pitchFamily="18" charset="0"/>
                <a:ea typeface="Calibri" panose="020F0502020204030204" pitchFamily="34" charset="0"/>
              </a:rPr>
              <a:t>ka</a:t>
            </a:r>
            <a:r>
              <a:rPr lang="cs-CZ" sz="1000" b="1" dirty="0">
                <a:solidFill>
                  <a:srgbClr val="000000"/>
                </a:solidFill>
                <a:effectLst/>
                <a:latin typeface="Georgia" panose="02040502050405020303" pitchFamily="18" charset="0"/>
                <a:ea typeface="Calibri" panose="020F0502020204030204" pitchFamily="34" charset="0"/>
              </a:rPr>
              <a:t> (týdeník pro ženy)</a:t>
            </a:r>
            <a:endParaRPr lang="cs-CZ" sz="1000" dirty="0">
              <a:effectLst/>
              <a:latin typeface="Georgia" panose="02040502050405020303" pitchFamily="18" charset="0"/>
              <a:ea typeface="Times New Roman" panose="02020603050405020304" pitchFamily="18" charset="0"/>
            </a:endParaRPr>
          </a:p>
          <a:p>
            <a:r>
              <a:rPr lang="cs-CZ" sz="1000" dirty="0">
                <a:solidFill>
                  <a:srgbClr val="000000"/>
                </a:solidFill>
                <a:effectLst/>
                <a:latin typeface="Georgia" panose="02040502050405020303" pitchFamily="18" charset="0"/>
                <a:ea typeface="Calibri" panose="020F0502020204030204" pitchFamily="34" charset="0"/>
              </a:rPr>
              <a:t>Pro posílení redakčního týmu Blesku pro ženy hledáme novou posilu. Máš zkušenosti s psaním článků a nebojíš se vymýšlet vlastní témata? Přidej se k nám!</a:t>
            </a:r>
            <a:endParaRPr lang="cs-CZ" sz="1000" dirty="0">
              <a:effectLst/>
              <a:latin typeface="Georgia" panose="02040502050405020303" pitchFamily="18" charset="0"/>
              <a:ea typeface="Times New Roman" panose="02020603050405020304" pitchFamily="18" charset="0"/>
            </a:endParaRPr>
          </a:p>
        </p:txBody>
      </p:sp>
      <p:sp>
        <p:nvSpPr>
          <p:cNvPr id="15" name="object 10">
            <a:extLst>
              <a:ext uri="{FF2B5EF4-FFF2-40B4-BE49-F238E27FC236}">
                <a16:creationId xmlns:a16="http://schemas.microsoft.com/office/drawing/2014/main" id="{E13624D7-0286-9092-C07D-311CB3572707}"/>
              </a:ext>
            </a:extLst>
          </p:cNvPr>
          <p:cNvSpPr txBox="1"/>
          <p:nvPr/>
        </p:nvSpPr>
        <p:spPr>
          <a:xfrm>
            <a:off x="1231877" y="3976774"/>
            <a:ext cx="5212466" cy="3860672"/>
          </a:xfrm>
          <a:prstGeom prst="rect">
            <a:avLst/>
          </a:prstGeom>
        </p:spPr>
        <p:txBody>
          <a:bodyPr vert="horz" wrap="square" lIns="0" tIns="13335" rIns="0" bIns="0" rtlCol="0">
            <a:spAutoFit/>
          </a:bodyPr>
          <a:lstStyle/>
          <a:p>
            <a:pPr>
              <a:spcAft>
                <a:spcPts val="400"/>
              </a:spcAft>
            </a:pPr>
            <a:r>
              <a:rPr lang="cs-CZ" sz="1000" b="1" dirty="0">
                <a:solidFill>
                  <a:srgbClr val="000000"/>
                </a:solidFill>
                <a:effectLst/>
                <a:latin typeface="Georgia" panose="02040502050405020303" pitchFamily="18" charset="0"/>
                <a:ea typeface="Calibri" panose="020F0502020204030204" pitchFamily="34" charset="0"/>
              </a:rPr>
              <a:t>Co u nás budeš dělat:</a:t>
            </a:r>
            <a:endParaRPr lang="cs-CZ" sz="1000" dirty="0">
              <a:effectLst/>
              <a:latin typeface="Georgia" panose="02040502050405020303" pitchFamily="18" charset="0"/>
              <a:ea typeface="Times New Roman" panose="02020603050405020304" pitchFamily="18" charset="0"/>
            </a:endParaRPr>
          </a:p>
          <a:p>
            <a:pPr marL="171450" lvl="0" indent="-171450">
              <a:spcAft>
                <a:spcPts val="4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psát články se zaměřením na lifestyle, vztahy a společenská témata</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spcAft>
                <a:spcPts val="4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rozhovory s celebritami</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spcAft>
                <a:spcPts val="4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plánovat a vymýšlet vlastní témata</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spcAft>
                <a:spcPts val="4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spolupracovat s dalšími tituly vydavatelství</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a:spcAft>
                <a:spcPts val="400"/>
              </a:spcAft>
            </a:pPr>
            <a:br>
              <a:rPr lang="cs-CZ" sz="1000" b="1" dirty="0">
                <a:solidFill>
                  <a:srgbClr val="000000"/>
                </a:solidFill>
                <a:effectLst/>
                <a:latin typeface="Georgia" panose="02040502050405020303" pitchFamily="18" charset="0"/>
                <a:ea typeface="Calibri" panose="020F0502020204030204" pitchFamily="34" charset="0"/>
              </a:rPr>
            </a:br>
            <a:r>
              <a:rPr lang="cs-CZ" sz="1000" b="1" dirty="0">
                <a:solidFill>
                  <a:srgbClr val="000000"/>
                </a:solidFill>
                <a:effectLst/>
                <a:latin typeface="Georgia" panose="02040502050405020303" pitchFamily="18" charset="0"/>
                <a:ea typeface="Calibri" panose="020F0502020204030204" pitchFamily="34" charset="0"/>
              </a:rPr>
              <a:t>Hledáme někoho, kdo:</a:t>
            </a:r>
            <a:endParaRPr lang="cs-CZ" sz="1000" dirty="0">
              <a:effectLst/>
              <a:latin typeface="Georgia" panose="02040502050405020303" pitchFamily="18" charset="0"/>
              <a:ea typeface="Times New Roman" panose="02020603050405020304" pitchFamily="18" charset="0"/>
            </a:endParaRPr>
          </a:p>
          <a:p>
            <a:pPr marL="171450" lvl="0" indent="-171450">
              <a:spcAft>
                <a:spcPts val="4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má perfektní znalost českého jazyka</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spcAft>
                <a:spcPts val="4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ovládá stylistiku a má cit pro psaní čtivých článků</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spcAft>
                <a:spcPts val="4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přináší a zpracovává vlastní témata</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spcAft>
                <a:spcPts val="4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má praxi v oboru</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a:spcAft>
                <a:spcPts val="400"/>
              </a:spcAft>
            </a:pPr>
            <a:br>
              <a:rPr lang="cs-CZ" sz="1000" b="1" dirty="0">
                <a:solidFill>
                  <a:srgbClr val="000000"/>
                </a:solidFill>
                <a:effectLst/>
                <a:latin typeface="Georgia" panose="02040502050405020303" pitchFamily="18" charset="0"/>
                <a:ea typeface="Calibri" panose="020F0502020204030204" pitchFamily="34" charset="0"/>
              </a:rPr>
            </a:br>
            <a:r>
              <a:rPr lang="cs-CZ" sz="1000" b="1" dirty="0">
                <a:solidFill>
                  <a:srgbClr val="000000"/>
                </a:solidFill>
                <a:effectLst/>
                <a:latin typeface="Georgia" panose="02040502050405020303" pitchFamily="18" charset="0"/>
                <a:ea typeface="Calibri" panose="020F0502020204030204" pitchFamily="34" charset="0"/>
              </a:rPr>
              <a:t>Co nabízíme:</a:t>
            </a:r>
            <a:endParaRPr lang="cs-CZ" sz="1000" dirty="0">
              <a:effectLst/>
              <a:latin typeface="Georgia" panose="02040502050405020303" pitchFamily="18" charset="0"/>
              <a:ea typeface="Times New Roman" panose="02020603050405020304" pitchFamily="18" charset="0"/>
            </a:endParaRPr>
          </a:p>
          <a:p>
            <a:pPr marL="171450" lvl="0" indent="-171450">
              <a:spcAft>
                <a:spcPts val="4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práci s významným dosahem na čtenáře</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spcAft>
                <a:spcPts val="4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zaměstnanecké benefity (5 dní dovolení navíc, e-stravenky, další benefity ve formě </a:t>
            </a:r>
            <a:r>
              <a:rPr lang="cs-CZ" sz="1000" dirty="0" err="1">
                <a:solidFill>
                  <a:srgbClr val="000000"/>
                </a:solidFill>
                <a:effectLst/>
                <a:latin typeface="Georgia" panose="02040502050405020303" pitchFamily="18" charset="0"/>
                <a:ea typeface="Calibri" panose="020F0502020204030204" pitchFamily="34" charset="0"/>
                <a:cs typeface="Calibri" panose="020F0502020204030204" pitchFamily="34" charset="0"/>
              </a:rPr>
              <a:t>cafeterie</a:t>
            </a: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spcAft>
                <a:spcPts val="4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pracovní telefon s daty</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spcAft>
                <a:spcPts val="4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práci v pracovním poměru</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spcAft>
                <a:spcPts val="4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pracoviště na Praze 7 (sídlíme v Holešovicích; v okolí jsou kavárny, restaurace, park, fitness centra atd.)</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p:txBody>
      </p:sp>
      <p:sp>
        <p:nvSpPr>
          <p:cNvPr id="16" name="Zaoblený obdélník 15">
            <a:extLst>
              <a:ext uri="{FF2B5EF4-FFF2-40B4-BE49-F238E27FC236}">
                <a16:creationId xmlns:a16="http://schemas.microsoft.com/office/drawing/2014/main" id="{7FE69ED6-4374-C058-0371-31368D422C04}"/>
              </a:ext>
            </a:extLst>
          </p:cNvPr>
          <p:cNvSpPr/>
          <p:nvPr/>
        </p:nvSpPr>
        <p:spPr>
          <a:xfrm>
            <a:off x="1023257" y="3062866"/>
            <a:ext cx="5545320" cy="5042043"/>
          </a:xfrm>
          <a:prstGeom prst="roundRect">
            <a:avLst>
              <a:gd name="adj" fmla="val 1878"/>
            </a:avLst>
          </a:prstGeom>
          <a:noFill/>
          <a:ln w="15875">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2388885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3FCD2-B87A-5623-B952-F21ACEA90407}"/>
            </a:ext>
          </a:extLst>
        </p:cNvPr>
        <p:cNvGrpSpPr/>
        <p:nvPr/>
      </p:nvGrpSpPr>
      <p:grpSpPr>
        <a:xfrm>
          <a:off x="0" y="0"/>
          <a:ext cx="0" cy="0"/>
          <a:chOff x="0" y="0"/>
          <a:chExt cx="0" cy="0"/>
        </a:xfrm>
      </p:grpSpPr>
      <p:pic>
        <p:nvPicPr>
          <p:cNvPr id="2" name="Obrázek 1">
            <a:extLst>
              <a:ext uri="{FF2B5EF4-FFF2-40B4-BE49-F238E27FC236}">
                <a16:creationId xmlns:a16="http://schemas.microsoft.com/office/drawing/2014/main" id="{98CC76A5-35D3-5C71-D287-0A72D06E3434}"/>
              </a:ext>
            </a:extLst>
          </p:cNvPr>
          <p:cNvPicPr>
            <a:picLocks noChangeAspect="1"/>
          </p:cNvPicPr>
          <p:nvPr/>
        </p:nvPicPr>
        <p:blipFill>
          <a:blip r:embed="rId2"/>
          <a:stretch>
            <a:fillRect/>
          </a:stretch>
        </p:blipFill>
        <p:spPr>
          <a:xfrm>
            <a:off x="719137" y="2432378"/>
            <a:ext cx="6121400" cy="7252759"/>
          </a:xfrm>
          <a:prstGeom prst="rect">
            <a:avLst/>
          </a:prstGeom>
        </p:spPr>
      </p:pic>
      <p:grpSp>
        <p:nvGrpSpPr>
          <p:cNvPr id="3" name="Skupina 2">
            <a:extLst>
              <a:ext uri="{FF2B5EF4-FFF2-40B4-BE49-F238E27FC236}">
                <a16:creationId xmlns:a16="http://schemas.microsoft.com/office/drawing/2014/main" id="{487CFA90-9EE7-96B4-0EDA-EEB115E98A38}"/>
              </a:ext>
            </a:extLst>
          </p:cNvPr>
          <p:cNvGrpSpPr/>
          <p:nvPr/>
        </p:nvGrpSpPr>
        <p:grpSpPr>
          <a:xfrm>
            <a:off x="3658394" y="1998663"/>
            <a:ext cx="242886" cy="248197"/>
            <a:chOff x="7855830" y="1339070"/>
            <a:chExt cx="242886" cy="248197"/>
          </a:xfrm>
        </p:grpSpPr>
        <p:pic>
          <p:nvPicPr>
            <p:cNvPr id="4" name="Obrázek 3">
              <a:extLst>
                <a:ext uri="{FF2B5EF4-FFF2-40B4-BE49-F238E27FC236}">
                  <a16:creationId xmlns:a16="http://schemas.microsoft.com/office/drawing/2014/main" id="{54492571-2B81-B4B9-61D1-9559D22793CD}"/>
                </a:ext>
              </a:extLst>
            </p:cNvPr>
            <p:cNvPicPr>
              <a:picLocks noChangeAspect="1"/>
            </p:cNvPicPr>
            <p:nvPr/>
          </p:nvPicPr>
          <p:blipFill>
            <a:blip r:embed="rId3"/>
            <a:stretch>
              <a:fillRect/>
            </a:stretch>
          </p:blipFill>
          <p:spPr>
            <a:xfrm>
              <a:off x="7869323" y="1342964"/>
              <a:ext cx="215900" cy="215900"/>
            </a:xfrm>
            <a:prstGeom prst="rect">
              <a:avLst/>
            </a:prstGeom>
          </p:spPr>
        </p:pic>
        <p:sp>
          <p:nvSpPr>
            <p:cNvPr id="5" name="Podnadpis 2">
              <a:extLst>
                <a:ext uri="{FF2B5EF4-FFF2-40B4-BE49-F238E27FC236}">
                  <a16:creationId xmlns:a16="http://schemas.microsoft.com/office/drawing/2014/main" id="{D01508EA-3EC0-A163-6A10-DDEE81BC5145}"/>
                </a:ext>
              </a:extLst>
            </p:cNvPr>
            <p:cNvSpPr txBox="1">
              <a:spLocks/>
            </p:cNvSpPr>
            <p:nvPr/>
          </p:nvSpPr>
          <p:spPr>
            <a:xfrm>
              <a:off x="7855830" y="1339070"/>
              <a:ext cx="242886" cy="248197"/>
            </a:xfrm>
            <a:prstGeom prst="rect">
              <a:avLst/>
            </a:prstGeom>
          </p:spPr>
          <p:txBody>
            <a:bodyPr vert="horz" lIns="91440" tIns="45720" rIns="91440" bIns="45720" rtlCol="0">
              <a:norm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r>
                <a:rPr lang="cs-CZ" sz="1000" b="1" dirty="0">
                  <a:solidFill>
                    <a:schemeClr val="bg1"/>
                  </a:solidFill>
                  <a:latin typeface="Arial Black" panose="020B0604020202020204" pitchFamily="34" charset="0"/>
                  <a:cs typeface="Arial Black" panose="020B0604020202020204" pitchFamily="34" charset="0"/>
                </a:rPr>
                <a:t>5</a:t>
              </a:r>
            </a:p>
          </p:txBody>
        </p:sp>
      </p:grpSp>
      <p:sp>
        <p:nvSpPr>
          <p:cNvPr id="13" name="Rectangle 1">
            <a:extLst>
              <a:ext uri="{FF2B5EF4-FFF2-40B4-BE49-F238E27FC236}">
                <a16:creationId xmlns:a16="http://schemas.microsoft.com/office/drawing/2014/main" id="{D0CB450F-CE5C-1151-CEE7-5EF940D29C07}"/>
              </a:ext>
            </a:extLst>
          </p:cNvPr>
          <p:cNvSpPr>
            <a:spLocks noChangeArrowheads="1"/>
          </p:cNvSpPr>
          <p:nvPr/>
        </p:nvSpPr>
        <p:spPr bwMode="auto">
          <a:xfrm>
            <a:off x="6568577" y="3407140"/>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pic>
        <p:nvPicPr>
          <p:cNvPr id="7" name="Obrázek 6">
            <a:extLst>
              <a:ext uri="{FF2B5EF4-FFF2-40B4-BE49-F238E27FC236}">
                <a16:creationId xmlns:a16="http://schemas.microsoft.com/office/drawing/2014/main" id="{0930D100-A431-C2A2-FFB1-2B41F28BA994}"/>
              </a:ext>
            </a:extLst>
          </p:cNvPr>
          <p:cNvPicPr>
            <a:picLocks noChangeAspect="1"/>
          </p:cNvPicPr>
          <p:nvPr/>
        </p:nvPicPr>
        <p:blipFill>
          <a:blip r:embed="rId4"/>
          <a:stretch>
            <a:fillRect/>
          </a:stretch>
        </p:blipFill>
        <p:spPr>
          <a:xfrm>
            <a:off x="2222027" y="992258"/>
            <a:ext cx="584200" cy="635000"/>
          </a:xfrm>
          <a:prstGeom prst="rect">
            <a:avLst/>
          </a:prstGeom>
        </p:spPr>
      </p:pic>
      <p:sp>
        <p:nvSpPr>
          <p:cNvPr id="9" name="Rectangle 1">
            <a:extLst>
              <a:ext uri="{FF2B5EF4-FFF2-40B4-BE49-F238E27FC236}">
                <a16:creationId xmlns:a16="http://schemas.microsoft.com/office/drawing/2014/main" id="{8E7C397F-CE4A-3162-A1DC-9A3BA2D772DB}"/>
              </a:ext>
            </a:extLst>
          </p:cNvPr>
          <p:cNvSpPr>
            <a:spLocks noChangeArrowheads="1"/>
          </p:cNvSpPr>
          <p:nvPr/>
        </p:nvSpPr>
        <p:spPr bwMode="auto">
          <a:xfrm>
            <a:off x="3305570" y="4286608"/>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sp>
        <p:nvSpPr>
          <p:cNvPr id="8" name="Nadpis 1">
            <a:extLst>
              <a:ext uri="{FF2B5EF4-FFF2-40B4-BE49-F238E27FC236}">
                <a16:creationId xmlns:a16="http://schemas.microsoft.com/office/drawing/2014/main" id="{00600C59-30A5-D99D-2986-22439ABE1AED}"/>
              </a:ext>
            </a:extLst>
          </p:cNvPr>
          <p:cNvSpPr txBox="1">
            <a:spLocks/>
          </p:cNvSpPr>
          <p:nvPr/>
        </p:nvSpPr>
        <p:spPr>
          <a:xfrm>
            <a:off x="2972250" y="1210191"/>
            <a:ext cx="3868287" cy="484326"/>
          </a:xfrm>
          <a:prstGeom prst="rect">
            <a:avLst/>
          </a:prstGeom>
        </p:spPr>
        <p:txBody>
          <a:bodyPr vert="horz" lIns="91440" tIns="45720" rIns="91440" bIns="45720" rtlCol="0" anchor="b">
            <a:noAutofit/>
          </a:bodyPr>
          <a:lstStyle>
            <a:lvl1pPr algn="l" defTabSz="755934" rtl="0" eaLnBrk="1" latinLnBrk="0" hangingPunct="1">
              <a:lnSpc>
                <a:spcPct val="90000"/>
              </a:lnSpc>
              <a:spcBef>
                <a:spcPct val="0"/>
              </a:spcBef>
              <a:buNone/>
              <a:defRPr sz="2400" kern="1200" cap="all" baseline="0">
                <a:solidFill>
                  <a:srgbClr val="CC0000"/>
                </a:solidFill>
                <a:latin typeface="Arial Black" panose="020B0604020202020204" pitchFamily="34" charset="0"/>
                <a:ea typeface="+mj-ea"/>
                <a:cs typeface="+mj-cs"/>
              </a:defRPr>
            </a:lvl1pPr>
          </a:lstStyle>
          <a:p>
            <a:pPr>
              <a:spcAft>
                <a:spcPts val="600"/>
              </a:spcAft>
            </a:pPr>
            <a:r>
              <a:rPr lang="cs-CZ" dirty="0"/>
              <a:t>NENÁVISTNÉ PROJEVY</a:t>
            </a:r>
          </a:p>
        </p:txBody>
      </p:sp>
      <p:sp>
        <p:nvSpPr>
          <p:cNvPr id="11" name="object 10">
            <a:extLst>
              <a:ext uri="{FF2B5EF4-FFF2-40B4-BE49-F238E27FC236}">
                <a16:creationId xmlns:a16="http://schemas.microsoft.com/office/drawing/2014/main" id="{DA6C29E8-D76A-0A8C-F864-28488C8FFD69}"/>
              </a:ext>
            </a:extLst>
          </p:cNvPr>
          <p:cNvSpPr txBox="1"/>
          <p:nvPr/>
        </p:nvSpPr>
        <p:spPr>
          <a:xfrm>
            <a:off x="1230536" y="3322011"/>
            <a:ext cx="5114846" cy="167354"/>
          </a:xfrm>
          <a:prstGeom prst="rect">
            <a:avLst/>
          </a:prstGeom>
        </p:spPr>
        <p:txBody>
          <a:bodyPr vert="horz" wrap="square" lIns="0" tIns="13335" rIns="0" bIns="0" rtlCol="0">
            <a:spAutoFit/>
          </a:bodyPr>
          <a:lstStyle/>
          <a:p>
            <a:r>
              <a:rPr lang="cs-CZ" sz="1000" b="1" dirty="0">
                <a:solidFill>
                  <a:srgbClr val="000000"/>
                </a:solidFill>
                <a:effectLst/>
                <a:latin typeface="Georgia" panose="02040502050405020303" pitchFamily="18" charset="0"/>
                <a:ea typeface="Calibri" panose="020F0502020204030204" pitchFamily="34" charset="0"/>
              </a:rPr>
              <a:t>REDAKTOR/REŠERŠISTA</a:t>
            </a:r>
            <a:endParaRPr lang="cs-CZ" sz="1000" dirty="0">
              <a:effectLst/>
              <a:latin typeface="Georgia" panose="02040502050405020303" pitchFamily="18" charset="0"/>
              <a:ea typeface="Times New Roman" panose="02020603050405020304" pitchFamily="18" charset="0"/>
            </a:endParaRPr>
          </a:p>
        </p:txBody>
      </p:sp>
      <p:sp>
        <p:nvSpPr>
          <p:cNvPr id="15" name="object 10">
            <a:extLst>
              <a:ext uri="{FF2B5EF4-FFF2-40B4-BE49-F238E27FC236}">
                <a16:creationId xmlns:a16="http://schemas.microsoft.com/office/drawing/2014/main" id="{32F61589-E2A9-B641-ED8E-1C09E73EB54D}"/>
              </a:ext>
            </a:extLst>
          </p:cNvPr>
          <p:cNvSpPr txBox="1"/>
          <p:nvPr/>
        </p:nvSpPr>
        <p:spPr>
          <a:xfrm>
            <a:off x="1231877" y="3748510"/>
            <a:ext cx="5212466" cy="3399007"/>
          </a:xfrm>
          <a:prstGeom prst="rect">
            <a:avLst/>
          </a:prstGeom>
        </p:spPr>
        <p:txBody>
          <a:bodyPr vert="horz" wrap="square" lIns="0" tIns="13335" rIns="0" bIns="0" rtlCol="0">
            <a:spAutoFit/>
          </a:bodyPr>
          <a:lstStyle/>
          <a:p>
            <a:pPr>
              <a:spcAft>
                <a:spcPts val="600"/>
              </a:spcAft>
            </a:pPr>
            <a:r>
              <a:rPr lang="cs-CZ" sz="1000" b="1" dirty="0">
                <a:solidFill>
                  <a:srgbClr val="000000"/>
                </a:solidFill>
                <a:effectLst/>
                <a:latin typeface="Georgia" panose="02040502050405020303" pitchFamily="18" charset="0"/>
                <a:ea typeface="Calibri" panose="020F0502020204030204" pitchFamily="34" charset="0"/>
              </a:rPr>
              <a:t>Co u nás budete dělat?</a:t>
            </a:r>
            <a:endParaRPr lang="cs-CZ" sz="1000" dirty="0">
              <a:effectLst/>
              <a:latin typeface="Georgia" panose="02040502050405020303" pitchFamily="18" charset="0"/>
              <a:ea typeface="Times New Roman" panose="02020603050405020304" pitchFamily="18" charset="0"/>
            </a:endParaRPr>
          </a:p>
          <a:p>
            <a:pPr marL="171450" lvl="0" indent="-171450">
              <a:spcAft>
                <a:spcPts val="6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Vyhledávat a zpracovávat témata do zpravodajství ČT</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spcAft>
                <a:spcPts val="6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Denně samostatně přinášet nové zpravodajské tipy</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spcAft>
                <a:spcPts val="6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Psát články a ověřovat informace</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spcAft>
                <a:spcPts val="6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Postupně se vzdělávat v oblasti hlasové výchovy a v práci s obrazovými materiály, možnost spolupráce na pořadech Studio 6, Události v regionech, Události, Události komentáře</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spcAft>
                <a:spcPts val="6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Možnost významného kariérního růstu na redaktorské a editorské pozice v Redakci zpravodajství ČT</a:t>
            </a:r>
            <a:b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br>
            <a:endParaRPr lang="cs-CZ" sz="1000" dirty="0">
              <a:latin typeface="Georgia" panose="02040502050405020303" pitchFamily="18" charset="0"/>
              <a:ea typeface="Calibri" panose="020F0502020204030204" pitchFamily="34" charset="0"/>
              <a:cs typeface="Times New Roman" panose="02020603050405020304" pitchFamily="18" charset="0"/>
            </a:endParaRPr>
          </a:p>
          <a:p>
            <a:pPr lvl="0">
              <a:spcAft>
                <a:spcPts val="600"/>
              </a:spcAft>
            </a:pPr>
            <a:r>
              <a:rPr lang="cs-CZ" sz="1000" b="1" dirty="0">
                <a:solidFill>
                  <a:srgbClr val="000000"/>
                </a:solidFill>
                <a:effectLst/>
                <a:latin typeface="Georgia" panose="02040502050405020303" pitchFamily="18" charset="0"/>
                <a:ea typeface="Calibri" panose="020F0502020204030204" pitchFamily="34" charset="0"/>
              </a:rPr>
              <a:t>A splňujete naše požadavky?</a:t>
            </a:r>
            <a:endParaRPr lang="cs-CZ" sz="1000" dirty="0">
              <a:effectLst/>
              <a:latin typeface="Georgia" panose="02040502050405020303" pitchFamily="18" charset="0"/>
              <a:ea typeface="Times New Roman" panose="02020603050405020304" pitchFamily="18" charset="0"/>
            </a:endParaRPr>
          </a:p>
          <a:p>
            <a:pPr marL="171450" lvl="0" indent="-171450">
              <a:spcAft>
                <a:spcPts val="6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SŠ/VŠ vzdělání </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spcAft>
                <a:spcPts val="6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Minimálně půlroční praxe ve zpravodajském médiu podmínkou</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spcAft>
                <a:spcPts val="6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Osobní novinářské kontakty výhodou, výborné komunikační schopnosti pro frekventovaný telefonický a písemný kontakt s respondenty</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a:p>
            <a:pPr marL="171450" lvl="0" indent="-171450">
              <a:spcAft>
                <a:spcPts val="600"/>
              </a:spcAft>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Perfektní práce se zdroji informací – zpravodajskými agenturami, mediálními databázemi, databázemi státní správy atp.</a:t>
            </a:r>
            <a:endParaRPr lang="cs-CZ" sz="1000" dirty="0">
              <a:effectLst/>
              <a:latin typeface="Georgia" panose="02040502050405020303" pitchFamily="18" charset="0"/>
              <a:ea typeface="Times New Roman" panose="02020603050405020304" pitchFamily="18" charset="0"/>
              <a:cs typeface="Times New Roman" panose="02020603050405020304" pitchFamily="18" charset="0"/>
            </a:endParaRPr>
          </a:p>
        </p:txBody>
      </p:sp>
      <p:sp>
        <p:nvSpPr>
          <p:cNvPr id="16" name="Zaoblený obdélník 15">
            <a:extLst>
              <a:ext uri="{FF2B5EF4-FFF2-40B4-BE49-F238E27FC236}">
                <a16:creationId xmlns:a16="http://schemas.microsoft.com/office/drawing/2014/main" id="{EF712DCB-8249-F72D-BC6F-E7DA128A5938}"/>
              </a:ext>
            </a:extLst>
          </p:cNvPr>
          <p:cNvSpPr/>
          <p:nvPr/>
        </p:nvSpPr>
        <p:spPr>
          <a:xfrm>
            <a:off x="1023257" y="3062866"/>
            <a:ext cx="5545320" cy="4363170"/>
          </a:xfrm>
          <a:prstGeom prst="roundRect">
            <a:avLst>
              <a:gd name="adj" fmla="val 1878"/>
            </a:avLst>
          </a:prstGeom>
          <a:noFill/>
          <a:ln w="15875">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2619697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B7CF9-F5FF-5790-AB88-882B7A796C03}"/>
            </a:ext>
          </a:extLst>
        </p:cNvPr>
        <p:cNvGrpSpPr/>
        <p:nvPr/>
      </p:nvGrpSpPr>
      <p:grpSpPr>
        <a:xfrm>
          <a:off x="0" y="0"/>
          <a:ext cx="0" cy="0"/>
          <a:chOff x="0" y="0"/>
          <a:chExt cx="0" cy="0"/>
        </a:xfrm>
      </p:grpSpPr>
      <p:pic>
        <p:nvPicPr>
          <p:cNvPr id="2" name="Obrázek 1">
            <a:extLst>
              <a:ext uri="{FF2B5EF4-FFF2-40B4-BE49-F238E27FC236}">
                <a16:creationId xmlns:a16="http://schemas.microsoft.com/office/drawing/2014/main" id="{50B21544-C355-8675-299F-C20C2B4CF760}"/>
              </a:ext>
            </a:extLst>
          </p:cNvPr>
          <p:cNvPicPr>
            <a:picLocks noChangeAspect="1"/>
          </p:cNvPicPr>
          <p:nvPr/>
        </p:nvPicPr>
        <p:blipFill>
          <a:blip r:embed="rId2"/>
          <a:stretch>
            <a:fillRect/>
          </a:stretch>
        </p:blipFill>
        <p:spPr>
          <a:xfrm>
            <a:off x="719137" y="2432378"/>
            <a:ext cx="6121400" cy="7252759"/>
          </a:xfrm>
          <a:prstGeom prst="rect">
            <a:avLst/>
          </a:prstGeom>
        </p:spPr>
      </p:pic>
      <p:grpSp>
        <p:nvGrpSpPr>
          <p:cNvPr id="3" name="Skupina 2">
            <a:extLst>
              <a:ext uri="{FF2B5EF4-FFF2-40B4-BE49-F238E27FC236}">
                <a16:creationId xmlns:a16="http://schemas.microsoft.com/office/drawing/2014/main" id="{0F9A9C0C-4DF3-C754-622D-4CDD741D7693}"/>
              </a:ext>
            </a:extLst>
          </p:cNvPr>
          <p:cNvGrpSpPr/>
          <p:nvPr/>
        </p:nvGrpSpPr>
        <p:grpSpPr>
          <a:xfrm>
            <a:off x="3658394" y="1998663"/>
            <a:ext cx="242886" cy="248197"/>
            <a:chOff x="7855830" y="1339070"/>
            <a:chExt cx="242886" cy="248197"/>
          </a:xfrm>
        </p:grpSpPr>
        <p:pic>
          <p:nvPicPr>
            <p:cNvPr id="4" name="Obrázek 3">
              <a:extLst>
                <a:ext uri="{FF2B5EF4-FFF2-40B4-BE49-F238E27FC236}">
                  <a16:creationId xmlns:a16="http://schemas.microsoft.com/office/drawing/2014/main" id="{4E8090A5-C906-54C5-7094-862E2C3C9AC2}"/>
                </a:ext>
              </a:extLst>
            </p:cNvPr>
            <p:cNvPicPr>
              <a:picLocks noChangeAspect="1"/>
            </p:cNvPicPr>
            <p:nvPr/>
          </p:nvPicPr>
          <p:blipFill>
            <a:blip r:embed="rId3"/>
            <a:stretch>
              <a:fillRect/>
            </a:stretch>
          </p:blipFill>
          <p:spPr>
            <a:xfrm>
              <a:off x="7869323" y="1342964"/>
              <a:ext cx="215900" cy="215900"/>
            </a:xfrm>
            <a:prstGeom prst="rect">
              <a:avLst/>
            </a:prstGeom>
          </p:spPr>
        </p:pic>
        <p:sp>
          <p:nvSpPr>
            <p:cNvPr id="5" name="Podnadpis 2">
              <a:extLst>
                <a:ext uri="{FF2B5EF4-FFF2-40B4-BE49-F238E27FC236}">
                  <a16:creationId xmlns:a16="http://schemas.microsoft.com/office/drawing/2014/main" id="{E1497FE0-C0A6-2FEA-0AF2-8C4F49FE4411}"/>
                </a:ext>
              </a:extLst>
            </p:cNvPr>
            <p:cNvSpPr txBox="1">
              <a:spLocks/>
            </p:cNvSpPr>
            <p:nvPr/>
          </p:nvSpPr>
          <p:spPr>
            <a:xfrm>
              <a:off x="7855830" y="1339070"/>
              <a:ext cx="242886" cy="248197"/>
            </a:xfrm>
            <a:prstGeom prst="rect">
              <a:avLst/>
            </a:prstGeom>
          </p:spPr>
          <p:txBody>
            <a:bodyPr vert="horz" lIns="91440" tIns="45720" rIns="91440" bIns="45720" rtlCol="0">
              <a:norm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r>
                <a:rPr lang="cs-CZ" sz="1000" b="1" dirty="0">
                  <a:solidFill>
                    <a:schemeClr val="bg1"/>
                  </a:solidFill>
                  <a:latin typeface="Arial Black" panose="020B0604020202020204" pitchFamily="34" charset="0"/>
                  <a:cs typeface="Arial Black" panose="020B0604020202020204" pitchFamily="34" charset="0"/>
                </a:rPr>
                <a:t>6</a:t>
              </a:r>
            </a:p>
          </p:txBody>
        </p:sp>
      </p:grpSp>
      <p:sp>
        <p:nvSpPr>
          <p:cNvPr id="13" name="Rectangle 1">
            <a:extLst>
              <a:ext uri="{FF2B5EF4-FFF2-40B4-BE49-F238E27FC236}">
                <a16:creationId xmlns:a16="http://schemas.microsoft.com/office/drawing/2014/main" id="{A5C630EE-DD53-43A3-0B95-2F2CBE2EC417}"/>
              </a:ext>
            </a:extLst>
          </p:cNvPr>
          <p:cNvSpPr>
            <a:spLocks noChangeArrowheads="1"/>
          </p:cNvSpPr>
          <p:nvPr/>
        </p:nvSpPr>
        <p:spPr bwMode="auto">
          <a:xfrm>
            <a:off x="6568577" y="3407140"/>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pic>
        <p:nvPicPr>
          <p:cNvPr id="7" name="Obrázek 6">
            <a:extLst>
              <a:ext uri="{FF2B5EF4-FFF2-40B4-BE49-F238E27FC236}">
                <a16:creationId xmlns:a16="http://schemas.microsoft.com/office/drawing/2014/main" id="{515A95A1-F918-6752-DB40-536000D70A24}"/>
              </a:ext>
            </a:extLst>
          </p:cNvPr>
          <p:cNvPicPr>
            <a:picLocks noChangeAspect="1"/>
          </p:cNvPicPr>
          <p:nvPr/>
        </p:nvPicPr>
        <p:blipFill>
          <a:blip r:embed="rId4"/>
          <a:stretch>
            <a:fillRect/>
          </a:stretch>
        </p:blipFill>
        <p:spPr>
          <a:xfrm>
            <a:off x="2222027" y="992258"/>
            <a:ext cx="584200" cy="635000"/>
          </a:xfrm>
          <a:prstGeom prst="rect">
            <a:avLst/>
          </a:prstGeom>
        </p:spPr>
      </p:pic>
      <p:sp>
        <p:nvSpPr>
          <p:cNvPr id="9" name="Rectangle 1">
            <a:extLst>
              <a:ext uri="{FF2B5EF4-FFF2-40B4-BE49-F238E27FC236}">
                <a16:creationId xmlns:a16="http://schemas.microsoft.com/office/drawing/2014/main" id="{7C3FB572-8DBF-9783-9AB0-380B07C10800}"/>
              </a:ext>
            </a:extLst>
          </p:cNvPr>
          <p:cNvSpPr>
            <a:spLocks noChangeArrowheads="1"/>
          </p:cNvSpPr>
          <p:nvPr/>
        </p:nvSpPr>
        <p:spPr bwMode="auto">
          <a:xfrm>
            <a:off x="3305570" y="4286608"/>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sp>
        <p:nvSpPr>
          <p:cNvPr id="8" name="Nadpis 1">
            <a:extLst>
              <a:ext uri="{FF2B5EF4-FFF2-40B4-BE49-F238E27FC236}">
                <a16:creationId xmlns:a16="http://schemas.microsoft.com/office/drawing/2014/main" id="{B4C6CBE1-C775-AEC6-39C0-A7CB7A414626}"/>
              </a:ext>
            </a:extLst>
          </p:cNvPr>
          <p:cNvSpPr txBox="1">
            <a:spLocks/>
          </p:cNvSpPr>
          <p:nvPr/>
        </p:nvSpPr>
        <p:spPr>
          <a:xfrm>
            <a:off x="2972250" y="1210191"/>
            <a:ext cx="3868287" cy="484326"/>
          </a:xfrm>
          <a:prstGeom prst="rect">
            <a:avLst/>
          </a:prstGeom>
        </p:spPr>
        <p:txBody>
          <a:bodyPr vert="horz" lIns="91440" tIns="45720" rIns="91440" bIns="45720" rtlCol="0" anchor="b">
            <a:noAutofit/>
          </a:bodyPr>
          <a:lstStyle>
            <a:lvl1pPr algn="l" defTabSz="755934" rtl="0" eaLnBrk="1" latinLnBrk="0" hangingPunct="1">
              <a:lnSpc>
                <a:spcPct val="90000"/>
              </a:lnSpc>
              <a:spcBef>
                <a:spcPct val="0"/>
              </a:spcBef>
              <a:buNone/>
              <a:defRPr sz="2400" kern="1200" cap="all" baseline="0">
                <a:solidFill>
                  <a:srgbClr val="CC0000"/>
                </a:solidFill>
                <a:latin typeface="Arial Black" panose="020B0604020202020204" pitchFamily="34" charset="0"/>
                <a:ea typeface="+mj-ea"/>
                <a:cs typeface="+mj-cs"/>
              </a:defRPr>
            </a:lvl1pPr>
          </a:lstStyle>
          <a:p>
            <a:pPr>
              <a:spcAft>
                <a:spcPts val="600"/>
              </a:spcAft>
            </a:pPr>
            <a:r>
              <a:rPr lang="cs-CZ" dirty="0"/>
              <a:t>NENÁVISTNÉ PROJEVY</a:t>
            </a:r>
          </a:p>
        </p:txBody>
      </p:sp>
      <p:sp>
        <p:nvSpPr>
          <p:cNvPr id="11" name="object 10">
            <a:extLst>
              <a:ext uri="{FF2B5EF4-FFF2-40B4-BE49-F238E27FC236}">
                <a16:creationId xmlns:a16="http://schemas.microsoft.com/office/drawing/2014/main" id="{C551E07C-75C7-F119-E4B0-C7499E874557}"/>
              </a:ext>
            </a:extLst>
          </p:cNvPr>
          <p:cNvSpPr txBox="1"/>
          <p:nvPr/>
        </p:nvSpPr>
        <p:spPr>
          <a:xfrm>
            <a:off x="1230536" y="3322011"/>
            <a:ext cx="5114846" cy="629018"/>
          </a:xfrm>
          <a:prstGeom prst="rect">
            <a:avLst/>
          </a:prstGeom>
        </p:spPr>
        <p:txBody>
          <a:bodyPr vert="horz" wrap="square" lIns="0" tIns="13335" rIns="0" bIns="0" rtlCol="0">
            <a:spAutoFit/>
          </a:bodyPr>
          <a:lstStyle/>
          <a:p>
            <a:r>
              <a:rPr lang="cs-CZ" sz="1000" b="1" dirty="0">
                <a:solidFill>
                  <a:srgbClr val="000000"/>
                </a:solidFill>
                <a:effectLst/>
                <a:latin typeface="Georgia" panose="02040502050405020303" pitchFamily="18" charset="0"/>
                <a:ea typeface="Calibri" panose="020F0502020204030204" pitchFamily="34" charset="0"/>
              </a:rPr>
              <a:t>Jste zkušený editor/</a:t>
            </a:r>
            <a:r>
              <a:rPr lang="cs-CZ" sz="1000" b="1" dirty="0" err="1">
                <a:solidFill>
                  <a:srgbClr val="000000"/>
                </a:solidFill>
                <a:effectLst/>
                <a:latin typeface="Georgia" panose="02040502050405020303" pitchFamily="18" charset="0"/>
                <a:ea typeface="Calibri" panose="020F0502020204030204" pitchFamily="34" charset="0"/>
              </a:rPr>
              <a:t>ka</a:t>
            </a:r>
            <a:r>
              <a:rPr lang="cs-CZ" sz="1000" b="1" dirty="0">
                <a:solidFill>
                  <a:srgbClr val="000000"/>
                </a:solidFill>
                <a:effectLst/>
                <a:latin typeface="Georgia" panose="02040502050405020303" pitchFamily="18" charset="0"/>
                <a:ea typeface="Calibri" panose="020F0502020204030204" pitchFamily="34" charset="0"/>
              </a:rPr>
              <a:t> nebo vedoucí vydání?</a:t>
            </a:r>
            <a:r>
              <a:rPr lang="cs-CZ" sz="1000" dirty="0">
                <a:solidFill>
                  <a:srgbClr val="000000"/>
                </a:solidFill>
                <a:effectLst/>
                <a:latin typeface="Georgia" panose="02040502050405020303" pitchFamily="18" charset="0"/>
                <a:ea typeface="Calibri" panose="020F0502020204030204" pitchFamily="34" charset="0"/>
              </a:rPr>
              <a:t> Pak prosím čtěte dál… Zpravodajská redakce Blesk Zprávy (http://</a:t>
            </a:r>
            <a:r>
              <a:rPr lang="cs-CZ" sz="1000" dirty="0" err="1">
                <a:solidFill>
                  <a:srgbClr val="000000"/>
                </a:solidFill>
                <a:effectLst/>
                <a:latin typeface="Georgia" panose="02040502050405020303" pitchFamily="18" charset="0"/>
                <a:ea typeface="Calibri" panose="020F0502020204030204" pitchFamily="34" charset="0"/>
              </a:rPr>
              <a:t>www.blesk.cz</a:t>
            </a:r>
            <a:r>
              <a:rPr lang="cs-CZ" sz="1000" dirty="0">
                <a:solidFill>
                  <a:srgbClr val="000000"/>
                </a:solidFill>
                <a:effectLst/>
                <a:latin typeface="Georgia" panose="02040502050405020303" pitchFamily="18" charset="0"/>
                <a:ea typeface="Calibri" panose="020F0502020204030204" pitchFamily="34" charset="0"/>
              </a:rPr>
              <a:t>/</a:t>
            </a:r>
            <a:r>
              <a:rPr lang="cs-CZ" sz="1000" dirty="0" err="1">
                <a:solidFill>
                  <a:srgbClr val="000000"/>
                </a:solidFill>
                <a:effectLst/>
                <a:latin typeface="Georgia" panose="02040502050405020303" pitchFamily="18" charset="0"/>
                <a:ea typeface="Calibri" panose="020F0502020204030204" pitchFamily="34" charset="0"/>
              </a:rPr>
              <a:t>zpravy</a:t>
            </a:r>
            <a:r>
              <a:rPr lang="cs-CZ" sz="1000" dirty="0">
                <a:solidFill>
                  <a:srgbClr val="000000"/>
                </a:solidFill>
                <a:effectLst/>
                <a:latin typeface="Georgia" panose="02040502050405020303" pitchFamily="18" charset="0"/>
                <a:ea typeface="Calibri" panose="020F0502020204030204" pitchFamily="34" charset="0"/>
              </a:rPr>
              <a:t>) hledá do svého týmu posilu na pozici hlavního editora. Oblasti, na které se zaměřujeme: domácí zpravodajství, spotřebitelská témata, domácí politika, zahraničí, servis.</a:t>
            </a:r>
            <a:endParaRPr lang="cs-CZ" sz="1000" dirty="0">
              <a:effectLst/>
              <a:latin typeface="Georgia" panose="02040502050405020303" pitchFamily="18" charset="0"/>
              <a:ea typeface="Times New Roman" panose="02020603050405020304" pitchFamily="18" charset="0"/>
            </a:endParaRPr>
          </a:p>
        </p:txBody>
      </p:sp>
      <p:sp>
        <p:nvSpPr>
          <p:cNvPr id="15" name="object 10">
            <a:extLst>
              <a:ext uri="{FF2B5EF4-FFF2-40B4-BE49-F238E27FC236}">
                <a16:creationId xmlns:a16="http://schemas.microsoft.com/office/drawing/2014/main" id="{FA955A88-B273-FAE8-FC60-213E187D22B5}"/>
              </a:ext>
            </a:extLst>
          </p:cNvPr>
          <p:cNvSpPr txBox="1"/>
          <p:nvPr/>
        </p:nvSpPr>
        <p:spPr>
          <a:xfrm>
            <a:off x="1231877" y="4136547"/>
            <a:ext cx="5212466" cy="3790718"/>
          </a:xfrm>
          <a:prstGeom prst="rect">
            <a:avLst/>
          </a:prstGeom>
        </p:spPr>
        <p:txBody>
          <a:bodyPr vert="horz" wrap="square" lIns="0" tIns="13335" rIns="0" bIns="0" rtlCol="0">
            <a:spAutoFit/>
          </a:bodyPr>
          <a:lstStyle/>
          <a:p>
            <a:pPr>
              <a:spcAft>
                <a:spcPts val="600"/>
              </a:spcAft>
            </a:pPr>
            <a:r>
              <a:rPr lang="cs-CZ" sz="1000" b="1" dirty="0">
                <a:solidFill>
                  <a:srgbClr val="000000"/>
                </a:solidFill>
                <a:effectLst/>
                <a:latin typeface="Georgia" panose="02040502050405020303" pitchFamily="18" charset="0"/>
                <a:ea typeface="Calibri" panose="020F0502020204030204" pitchFamily="34" charset="0"/>
              </a:rPr>
              <a:t>Koho hledáme:</a:t>
            </a:r>
            <a:endParaRPr lang="cs-CZ" sz="1000" dirty="0">
              <a:effectLst/>
              <a:latin typeface="Georgia" panose="02040502050405020303" pitchFamily="18" charset="0"/>
              <a:ea typeface="Times New Roman" panose="02020603050405020304" pitchFamily="18" charset="0"/>
            </a:endParaRPr>
          </a:p>
          <a:p>
            <a:pPr marL="171450" lvl="0" indent="-171450">
              <a:lnSpc>
                <a:spcPct val="107000"/>
              </a:lnSpc>
              <a:spcAft>
                <a:spcPts val="600"/>
              </a:spcAft>
              <a:buClr>
                <a:srgbClr val="000000"/>
              </a:buClr>
              <a:buSzPts val="1100"/>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zodpovědného novináře, který utáhne tým cca 12 novinářů a brigádníků a bude z nich umět vytáhnout to dobré a nejlepší; nehledáme ale vzteklého egoistického křiklouna, ale parťáka, se kterým bude radost pracovat a bude umět motivovat lidi</a:t>
            </a:r>
            <a:endParaRPr lang="cs-CZ" sz="1000" dirty="0">
              <a:effectLst/>
              <a:latin typeface="Georgia" panose="02040502050405020303" pitchFamily="18" charset="0"/>
              <a:ea typeface="Calibri" panose="020F0502020204030204" pitchFamily="34" charset="0"/>
              <a:cs typeface="Calibri" panose="020F0502020204030204" pitchFamily="34" charset="0"/>
            </a:endParaRPr>
          </a:p>
          <a:p>
            <a:pPr marL="171450" lvl="0" indent="-171450">
              <a:lnSpc>
                <a:spcPct val="107000"/>
              </a:lnSpc>
              <a:spcAft>
                <a:spcPts val="600"/>
              </a:spcAft>
              <a:buClr>
                <a:srgbClr val="000000"/>
              </a:buClr>
              <a:buSzPts val="1100"/>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někoho, kdo používá sociální sítě, umí napsat dobrý titulek, má čich na témata a umí vybrat to podstatné</a:t>
            </a:r>
            <a:endParaRPr lang="cs-CZ" sz="1000" dirty="0">
              <a:effectLst/>
              <a:latin typeface="Georgia" panose="02040502050405020303" pitchFamily="18" charset="0"/>
              <a:ea typeface="Calibri" panose="020F0502020204030204" pitchFamily="34" charset="0"/>
              <a:cs typeface="Calibri" panose="020F0502020204030204" pitchFamily="34" charset="0"/>
            </a:endParaRPr>
          </a:p>
          <a:p>
            <a:pPr marL="171450" lvl="0" indent="-171450">
              <a:lnSpc>
                <a:spcPct val="107000"/>
              </a:lnSpc>
              <a:spcAft>
                <a:spcPts val="600"/>
              </a:spcAft>
              <a:buClr>
                <a:srgbClr val="000000"/>
              </a:buClr>
              <a:buSzPts val="1100"/>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někoho, koho baví nejen text a foto, ale také video a široké možnosti online žurnalistiky</a:t>
            </a:r>
            <a:endParaRPr lang="cs-CZ" sz="1000" dirty="0">
              <a:effectLst/>
              <a:latin typeface="Georgia" panose="02040502050405020303" pitchFamily="18" charset="0"/>
              <a:ea typeface="Calibri" panose="020F0502020204030204" pitchFamily="34" charset="0"/>
              <a:cs typeface="Calibri" panose="020F0502020204030204" pitchFamily="34" charset="0"/>
            </a:endParaRPr>
          </a:p>
          <a:p>
            <a:pPr marL="171450" lvl="0" indent="-171450">
              <a:lnSpc>
                <a:spcPct val="107000"/>
              </a:lnSpc>
              <a:spcAft>
                <a:spcPts val="600"/>
              </a:spcAft>
              <a:buClr>
                <a:srgbClr val="000000"/>
              </a:buClr>
              <a:buSzPts val="1100"/>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někoho, komu nevadí pracovat na směnný provoz, s občasnými službami o víkendu nebo státním svátku</a:t>
            </a:r>
            <a:endParaRPr lang="cs-CZ" sz="1000" dirty="0">
              <a:effectLst/>
              <a:latin typeface="Georgia" panose="02040502050405020303" pitchFamily="18" charset="0"/>
              <a:ea typeface="Calibri" panose="020F0502020204030204" pitchFamily="34" charset="0"/>
              <a:cs typeface="Calibri" panose="020F0502020204030204" pitchFamily="34" charset="0"/>
            </a:endParaRPr>
          </a:p>
          <a:p>
            <a:pPr marL="171450" lvl="0" indent="-171450">
              <a:lnSpc>
                <a:spcPct val="107000"/>
              </a:lnSpc>
              <a:spcAft>
                <a:spcPts val="600"/>
              </a:spcAft>
              <a:buClr>
                <a:srgbClr val="000000"/>
              </a:buClr>
              <a:buSzPts val="1100"/>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někoho, kdo má všeobecný přehled a na rozdíl od Tomia Okamury bude vědět, že vyzvat ministra v demisi k demisi je blbost</a:t>
            </a:r>
            <a:endParaRPr lang="cs-CZ" sz="1000" dirty="0">
              <a:effectLst/>
              <a:latin typeface="Georgia" panose="02040502050405020303" pitchFamily="18" charset="0"/>
              <a:ea typeface="Calibri" panose="020F0502020204030204" pitchFamily="34" charset="0"/>
              <a:cs typeface="Calibri" panose="020F0502020204030204" pitchFamily="34" charset="0"/>
            </a:endParaRPr>
          </a:p>
          <a:p>
            <a:pPr marL="171450" lvl="0" indent="-171450">
              <a:lnSpc>
                <a:spcPct val="107000"/>
              </a:lnSpc>
              <a:spcAft>
                <a:spcPts val="600"/>
              </a:spcAft>
              <a:buClr>
                <a:srgbClr val="000000"/>
              </a:buClr>
              <a:buSzPts val="1100"/>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někoho, komu nevadí, že jeho směna uteče jako voda, protože to je cvrkot…</a:t>
            </a:r>
            <a:endParaRPr lang="cs-CZ" sz="1000" dirty="0">
              <a:effectLst/>
              <a:latin typeface="Georgia" panose="02040502050405020303" pitchFamily="18" charset="0"/>
              <a:ea typeface="Calibri" panose="020F0502020204030204" pitchFamily="34" charset="0"/>
              <a:cs typeface="Calibri" panose="020F0502020204030204" pitchFamily="34" charset="0"/>
            </a:endParaRPr>
          </a:p>
          <a:p>
            <a:pPr>
              <a:spcAft>
                <a:spcPts val="600"/>
              </a:spcAft>
            </a:pPr>
            <a:r>
              <a:rPr lang="cs-CZ" sz="1000" b="1" dirty="0">
                <a:solidFill>
                  <a:srgbClr val="000000"/>
                </a:solidFill>
                <a:effectLst/>
                <a:latin typeface="Georgia" panose="02040502050405020303" pitchFamily="18" charset="0"/>
                <a:ea typeface="Calibri" panose="020F0502020204030204" pitchFamily="34" charset="0"/>
              </a:rPr>
              <a:t>Nabízíme:</a:t>
            </a:r>
            <a:endParaRPr lang="cs-CZ" sz="1000" dirty="0">
              <a:effectLst/>
              <a:latin typeface="Georgia" panose="02040502050405020303" pitchFamily="18" charset="0"/>
              <a:ea typeface="Times New Roman" panose="02020603050405020304" pitchFamily="18" charset="0"/>
            </a:endParaRPr>
          </a:p>
          <a:p>
            <a:pPr marL="171450" lvl="0" indent="-171450">
              <a:lnSpc>
                <a:spcPct val="107000"/>
              </a:lnSpc>
              <a:spcAft>
                <a:spcPts val="600"/>
              </a:spcAft>
              <a:buClr>
                <a:srgbClr val="000000"/>
              </a:buClr>
              <a:buSzPts val="1100"/>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hlavní pracovní poměr</a:t>
            </a:r>
            <a:endParaRPr lang="cs-CZ" sz="1000" dirty="0">
              <a:effectLst/>
              <a:latin typeface="Georgia" panose="02040502050405020303" pitchFamily="18" charset="0"/>
              <a:ea typeface="Calibri" panose="020F0502020204030204" pitchFamily="34" charset="0"/>
              <a:cs typeface="Calibri" panose="020F0502020204030204" pitchFamily="34" charset="0"/>
            </a:endParaRPr>
          </a:p>
          <a:p>
            <a:pPr marL="171450" lvl="0" indent="-171450">
              <a:lnSpc>
                <a:spcPct val="107000"/>
              </a:lnSpc>
              <a:spcAft>
                <a:spcPts val="600"/>
              </a:spcAft>
              <a:buClr>
                <a:srgbClr val="000000"/>
              </a:buClr>
              <a:buSzPts val="1100"/>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adekvátní plat k nabízené pozici</a:t>
            </a:r>
            <a:endParaRPr lang="cs-CZ" sz="1000" dirty="0">
              <a:effectLst/>
              <a:latin typeface="Georgia" panose="02040502050405020303" pitchFamily="18" charset="0"/>
              <a:ea typeface="Calibri" panose="020F0502020204030204" pitchFamily="34" charset="0"/>
              <a:cs typeface="Calibri" panose="020F0502020204030204" pitchFamily="34" charset="0"/>
            </a:endParaRPr>
          </a:p>
          <a:p>
            <a:pPr marL="171450" lvl="0" indent="-171450">
              <a:lnSpc>
                <a:spcPct val="107000"/>
              </a:lnSpc>
              <a:spcAft>
                <a:spcPts val="600"/>
              </a:spcAft>
              <a:buClr>
                <a:srgbClr val="000000"/>
              </a:buClr>
              <a:buSzPts val="1100"/>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25 dní dovolené, finanční bonusy přes </a:t>
            </a:r>
            <a:r>
              <a:rPr lang="cs-CZ" sz="1000" dirty="0" err="1">
                <a:solidFill>
                  <a:srgbClr val="000000"/>
                </a:solidFill>
                <a:effectLst/>
                <a:latin typeface="Georgia" panose="02040502050405020303" pitchFamily="18" charset="0"/>
                <a:ea typeface="Calibri" panose="020F0502020204030204" pitchFamily="34" charset="0"/>
                <a:cs typeface="Calibri" panose="020F0502020204030204" pitchFamily="34" charset="0"/>
              </a:rPr>
              <a:t>Cafeterii</a:t>
            </a: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 možnost karty </a:t>
            </a:r>
            <a:r>
              <a:rPr lang="cs-CZ" sz="1000" dirty="0" err="1">
                <a:solidFill>
                  <a:srgbClr val="000000"/>
                </a:solidFill>
                <a:effectLst/>
                <a:latin typeface="Georgia" panose="02040502050405020303" pitchFamily="18" charset="0"/>
                <a:ea typeface="Calibri" panose="020F0502020204030204" pitchFamily="34" charset="0"/>
                <a:cs typeface="Calibri" panose="020F0502020204030204" pitchFamily="34" charset="0"/>
              </a:rPr>
              <a:t>Multisport</a:t>
            </a: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 elektronické stravenky, služební telefon, notebook</a:t>
            </a:r>
            <a:endParaRPr lang="cs-CZ" sz="1000" dirty="0">
              <a:effectLst/>
              <a:latin typeface="Georgia" panose="02040502050405020303" pitchFamily="18" charset="0"/>
              <a:ea typeface="Calibri" panose="020F0502020204030204" pitchFamily="34" charset="0"/>
              <a:cs typeface="Calibri" panose="020F0502020204030204" pitchFamily="34" charset="0"/>
            </a:endParaRPr>
          </a:p>
          <a:p>
            <a:pPr marL="171450" lvl="0" indent="-171450">
              <a:lnSpc>
                <a:spcPct val="107000"/>
              </a:lnSpc>
              <a:spcAft>
                <a:spcPts val="600"/>
              </a:spcAft>
              <a:buClr>
                <a:srgbClr val="000000"/>
              </a:buClr>
              <a:buSzPts val="1100"/>
              <a:buFont typeface="Arial" panose="020B0604020202020204" pitchFamily="34" charset="0"/>
              <a:buChar char="•"/>
            </a:pPr>
            <a:r>
              <a:rPr lang="cs-CZ" sz="1000" dirty="0">
                <a:solidFill>
                  <a:srgbClr val="000000"/>
                </a:solidFill>
                <a:effectLst/>
                <a:latin typeface="Georgia" panose="02040502050405020303" pitchFamily="18" charset="0"/>
                <a:ea typeface="Calibri" panose="020F0502020204030204" pitchFamily="34" charset="0"/>
                <a:cs typeface="Calibri" panose="020F0502020204030204" pitchFamily="34" charset="0"/>
              </a:rPr>
              <a:t>práce na zajímavých mediálních projektech</a:t>
            </a:r>
            <a:endParaRPr lang="cs-CZ" sz="1000" dirty="0">
              <a:effectLst/>
              <a:latin typeface="Georgia" panose="02040502050405020303" pitchFamily="18" charset="0"/>
              <a:ea typeface="Calibri" panose="020F0502020204030204" pitchFamily="34" charset="0"/>
              <a:cs typeface="Calibri" panose="020F0502020204030204" pitchFamily="34" charset="0"/>
            </a:endParaRPr>
          </a:p>
        </p:txBody>
      </p:sp>
      <p:sp>
        <p:nvSpPr>
          <p:cNvPr id="16" name="Zaoblený obdélník 15">
            <a:extLst>
              <a:ext uri="{FF2B5EF4-FFF2-40B4-BE49-F238E27FC236}">
                <a16:creationId xmlns:a16="http://schemas.microsoft.com/office/drawing/2014/main" id="{8BFEA235-B90A-8056-705B-A6F175635A03}"/>
              </a:ext>
            </a:extLst>
          </p:cNvPr>
          <p:cNvSpPr/>
          <p:nvPr/>
        </p:nvSpPr>
        <p:spPr>
          <a:xfrm>
            <a:off x="1023257" y="3062867"/>
            <a:ext cx="5545320" cy="5117158"/>
          </a:xfrm>
          <a:prstGeom prst="roundRect">
            <a:avLst>
              <a:gd name="adj" fmla="val 1878"/>
            </a:avLst>
          </a:prstGeom>
          <a:noFill/>
          <a:ln w="15875">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7169886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D1ABD4-A418-235E-966E-3C6FB5216A29}"/>
            </a:ext>
          </a:extLst>
        </p:cNvPr>
        <p:cNvGrpSpPr/>
        <p:nvPr/>
      </p:nvGrpSpPr>
      <p:grpSpPr>
        <a:xfrm>
          <a:off x="0" y="0"/>
          <a:ext cx="0" cy="0"/>
          <a:chOff x="0" y="0"/>
          <a:chExt cx="0" cy="0"/>
        </a:xfrm>
      </p:grpSpPr>
      <p:pic>
        <p:nvPicPr>
          <p:cNvPr id="2" name="Obrázek 1">
            <a:extLst>
              <a:ext uri="{FF2B5EF4-FFF2-40B4-BE49-F238E27FC236}">
                <a16:creationId xmlns:a16="http://schemas.microsoft.com/office/drawing/2014/main" id="{60C67F95-BBFB-5119-21BC-ED64B18C9414}"/>
              </a:ext>
            </a:extLst>
          </p:cNvPr>
          <p:cNvPicPr>
            <a:picLocks noChangeAspect="1"/>
          </p:cNvPicPr>
          <p:nvPr/>
        </p:nvPicPr>
        <p:blipFill>
          <a:blip r:embed="rId2"/>
          <a:stretch>
            <a:fillRect/>
          </a:stretch>
        </p:blipFill>
        <p:spPr>
          <a:xfrm>
            <a:off x="719137" y="2432378"/>
            <a:ext cx="6121400" cy="7252759"/>
          </a:xfrm>
          <a:prstGeom prst="rect">
            <a:avLst/>
          </a:prstGeom>
        </p:spPr>
      </p:pic>
      <p:grpSp>
        <p:nvGrpSpPr>
          <p:cNvPr id="3" name="Skupina 2">
            <a:extLst>
              <a:ext uri="{FF2B5EF4-FFF2-40B4-BE49-F238E27FC236}">
                <a16:creationId xmlns:a16="http://schemas.microsoft.com/office/drawing/2014/main" id="{C6E0E9CC-C160-7257-51C5-919028CF4FA8}"/>
              </a:ext>
            </a:extLst>
          </p:cNvPr>
          <p:cNvGrpSpPr/>
          <p:nvPr/>
        </p:nvGrpSpPr>
        <p:grpSpPr>
          <a:xfrm>
            <a:off x="3658394" y="1998663"/>
            <a:ext cx="242886" cy="248197"/>
            <a:chOff x="7855830" y="1339070"/>
            <a:chExt cx="242886" cy="248197"/>
          </a:xfrm>
        </p:grpSpPr>
        <p:pic>
          <p:nvPicPr>
            <p:cNvPr id="4" name="Obrázek 3">
              <a:extLst>
                <a:ext uri="{FF2B5EF4-FFF2-40B4-BE49-F238E27FC236}">
                  <a16:creationId xmlns:a16="http://schemas.microsoft.com/office/drawing/2014/main" id="{5A6C8F80-1DB2-57E4-2230-CCBE336CEA0B}"/>
                </a:ext>
              </a:extLst>
            </p:cNvPr>
            <p:cNvPicPr>
              <a:picLocks noChangeAspect="1"/>
            </p:cNvPicPr>
            <p:nvPr/>
          </p:nvPicPr>
          <p:blipFill>
            <a:blip r:embed="rId3"/>
            <a:stretch>
              <a:fillRect/>
            </a:stretch>
          </p:blipFill>
          <p:spPr>
            <a:xfrm>
              <a:off x="7869323" y="1342964"/>
              <a:ext cx="215900" cy="215900"/>
            </a:xfrm>
            <a:prstGeom prst="rect">
              <a:avLst/>
            </a:prstGeom>
          </p:spPr>
        </p:pic>
        <p:sp>
          <p:nvSpPr>
            <p:cNvPr id="5" name="Podnadpis 2">
              <a:extLst>
                <a:ext uri="{FF2B5EF4-FFF2-40B4-BE49-F238E27FC236}">
                  <a16:creationId xmlns:a16="http://schemas.microsoft.com/office/drawing/2014/main" id="{23AAC181-558B-73DB-F847-13289E82A0CE}"/>
                </a:ext>
              </a:extLst>
            </p:cNvPr>
            <p:cNvSpPr txBox="1">
              <a:spLocks/>
            </p:cNvSpPr>
            <p:nvPr/>
          </p:nvSpPr>
          <p:spPr>
            <a:xfrm>
              <a:off x="7855830" y="1339070"/>
              <a:ext cx="242886" cy="248197"/>
            </a:xfrm>
            <a:prstGeom prst="rect">
              <a:avLst/>
            </a:prstGeom>
          </p:spPr>
          <p:txBody>
            <a:bodyPr vert="horz" lIns="91440" tIns="45720" rIns="91440" bIns="45720" rtlCol="0">
              <a:norm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r>
                <a:rPr lang="cs-CZ" sz="1000" b="1" dirty="0">
                  <a:solidFill>
                    <a:schemeClr val="bg1"/>
                  </a:solidFill>
                  <a:latin typeface="Arial Black" panose="020B0604020202020204" pitchFamily="34" charset="0"/>
                  <a:cs typeface="Arial Black" panose="020B0604020202020204" pitchFamily="34" charset="0"/>
                </a:rPr>
                <a:t>7</a:t>
              </a:r>
            </a:p>
          </p:txBody>
        </p:sp>
      </p:grpSp>
      <p:sp>
        <p:nvSpPr>
          <p:cNvPr id="13" name="Rectangle 1">
            <a:extLst>
              <a:ext uri="{FF2B5EF4-FFF2-40B4-BE49-F238E27FC236}">
                <a16:creationId xmlns:a16="http://schemas.microsoft.com/office/drawing/2014/main" id="{9D0AB8CD-3AD5-DED7-5C46-AD727958998D}"/>
              </a:ext>
            </a:extLst>
          </p:cNvPr>
          <p:cNvSpPr>
            <a:spLocks noChangeArrowheads="1"/>
          </p:cNvSpPr>
          <p:nvPr/>
        </p:nvSpPr>
        <p:spPr bwMode="auto">
          <a:xfrm>
            <a:off x="6568577" y="3407140"/>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pic>
        <p:nvPicPr>
          <p:cNvPr id="7" name="Obrázek 6">
            <a:extLst>
              <a:ext uri="{FF2B5EF4-FFF2-40B4-BE49-F238E27FC236}">
                <a16:creationId xmlns:a16="http://schemas.microsoft.com/office/drawing/2014/main" id="{D95BA7F2-0E26-501C-0CE8-631C41BE310F}"/>
              </a:ext>
            </a:extLst>
          </p:cNvPr>
          <p:cNvPicPr>
            <a:picLocks noChangeAspect="1"/>
          </p:cNvPicPr>
          <p:nvPr/>
        </p:nvPicPr>
        <p:blipFill>
          <a:blip r:embed="rId4"/>
          <a:stretch>
            <a:fillRect/>
          </a:stretch>
        </p:blipFill>
        <p:spPr>
          <a:xfrm>
            <a:off x="2222027" y="992258"/>
            <a:ext cx="584200" cy="635000"/>
          </a:xfrm>
          <a:prstGeom prst="rect">
            <a:avLst/>
          </a:prstGeom>
        </p:spPr>
      </p:pic>
      <p:sp>
        <p:nvSpPr>
          <p:cNvPr id="9" name="Rectangle 1">
            <a:extLst>
              <a:ext uri="{FF2B5EF4-FFF2-40B4-BE49-F238E27FC236}">
                <a16:creationId xmlns:a16="http://schemas.microsoft.com/office/drawing/2014/main" id="{74533F74-F956-8D17-1A26-82CC039484D6}"/>
              </a:ext>
            </a:extLst>
          </p:cNvPr>
          <p:cNvSpPr>
            <a:spLocks noChangeArrowheads="1"/>
          </p:cNvSpPr>
          <p:nvPr/>
        </p:nvSpPr>
        <p:spPr bwMode="auto">
          <a:xfrm>
            <a:off x="3305570" y="4286608"/>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sp>
        <p:nvSpPr>
          <p:cNvPr id="8" name="Nadpis 1">
            <a:extLst>
              <a:ext uri="{FF2B5EF4-FFF2-40B4-BE49-F238E27FC236}">
                <a16:creationId xmlns:a16="http://schemas.microsoft.com/office/drawing/2014/main" id="{D5BA6B22-7E77-010C-1475-24D3C0ACE75E}"/>
              </a:ext>
            </a:extLst>
          </p:cNvPr>
          <p:cNvSpPr txBox="1">
            <a:spLocks/>
          </p:cNvSpPr>
          <p:nvPr/>
        </p:nvSpPr>
        <p:spPr>
          <a:xfrm>
            <a:off x="2972250" y="1210191"/>
            <a:ext cx="3868287" cy="484326"/>
          </a:xfrm>
          <a:prstGeom prst="rect">
            <a:avLst/>
          </a:prstGeom>
        </p:spPr>
        <p:txBody>
          <a:bodyPr vert="horz" lIns="91440" tIns="45720" rIns="91440" bIns="45720" rtlCol="0" anchor="b">
            <a:noAutofit/>
          </a:bodyPr>
          <a:lstStyle>
            <a:lvl1pPr algn="l" defTabSz="755934" rtl="0" eaLnBrk="1" latinLnBrk="0" hangingPunct="1">
              <a:lnSpc>
                <a:spcPct val="90000"/>
              </a:lnSpc>
              <a:spcBef>
                <a:spcPct val="0"/>
              </a:spcBef>
              <a:buNone/>
              <a:defRPr sz="2400" kern="1200" cap="all" baseline="0">
                <a:solidFill>
                  <a:srgbClr val="CC0000"/>
                </a:solidFill>
                <a:latin typeface="Arial Black" panose="020B0604020202020204" pitchFamily="34" charset="0"/>
                <a:ea typeface="+mj-ea"/>
                <a:cs typeface="+mj-cs"/>
              </a:defRPr>
            </a:lvl1pPr>
          </a:lstStyle>
          <a:p>
            <a:pPr>
              <a:spcAft>
                <a:spcPts val="600"/>
              </a:spcAft>
            </a:pPr>
            <a:r>
              <a:rPr lang="cs-CZ" dirty="0"/>
              <a:t>NENÁVISTNÉ PROJEVY</a:t>
            </a:r>
          </a:p>
        </p:txBody>
      </p:sp>
      <p:sp>
        <p:nvSpPr>
          <p:cNvPr id="11" name="object 10">
            <a:extLst>
              <a:ext uri="{FF2B5EF4-FFF2-40B4-BE49-F238E27FC236}">
                <a16:creationId xmlns:a16="http://schemas.microsoft.com/office/drawing/2014/main" id="{8641E602-287C-0B72-C4A0-EBEADC671556}"/>
              </a:ext>
            </a:extLst>
          </p:cNvPr>
          <p:cNvSpPr txBox="1"/>
          <p:nvPr/>
        </p:nvSpPr>
        <p:spPr>
          <a:xfrm>
            <a:off x="1230536" y="3322011"/>
            <a:ext cx="5114846" cy="167354"/>
          </a:xfrm>
          <a:prstGeom prst="rect">
            <a:avLst/>
          </a:prstGeom>
        </p:spPr>
        <p:txBody>
          <a:bodyPr vert="horz" wrap="square" lIns="0" tIns="13335" rIns="0" bIns="0" rtlCol="0">
            <a:spAutoFit/>
          </a:bodyPr>
          <a:lstStyle/>
          <a:p>
            <a:r>
              <a:rPr lang="cs-CZ" sz="1000" b="1" dirty="0">
                <a:solidFill>
                  <a:srgbClr val="000000"/>
                </a:solidFill>
                <a:effectLst/>
                <a:latin typeface="Georgia" panose="02040502050405020303" pitchFamily="18" charset="0"/>
                <a:ea typeface="Calibri" panose="020F0502020204030204" pitchFamily="34" charset="0"/>
              </a:rPr>
              <a:t>FOTOEDITOR V ČT24</a:t>
            </a:r>
            <a:endParaRPr lang="cs-CZ" sz="1000" dirty="0">
              <a:effectLst/>
              <a:latin typeface="Georgia" panose="02040502050405020303" pitchFamily="18" charset="0"/>
              <a:ea typeface="Times New Roman" panose="02020603050405020304" pitchFamily="18" charset="0"/>
            </a:endParaRPr>
          </a:p>
        </p:txBody>
      </p:sp>
      <p:sp>
        <p:nvSpPr>
          <p:cNvPr id="15" name="object 10">
            <a:extLst>
              <a:ext uri="{FF2B5EF4-FFF2-40B4-BE49-F238E27FC236}">
                <a16:creationId xmlns:a16="http://schemas.microsoft.com/office/drawing/2014/main" id="{7E228E28-BF61-7924-8656-B61977C707D4}"/>
              </a:ext>
            </a:extLst>
          </p:cNvPr>
          <p:cNvSpPr txBox="1"/>
          <p:nvPr/>
        </p:nvSpPr>
        <p:spPr>
          <a:xfrm>
            <a:off x="1231877" y="3674883"/>
            <a:ext cx="5212466" cy="1398460"/>
          </a:xfrm>
          <a:prstGeom prst="rect">
            <a:avLst/>
          </a:prstGeom>
        </p:spPr>
        <p:txBody>
          <a:bodyPr vert="horz" wrap="square" lIns="0" tIns="13335" rIns="0" bIns="0" rtlCol="0">
            <a:spAutoFit/>
          </a:bodyPr>
          <a:lstStyle/>
          <a:p>
            <a:r>
              <a:rPr lang="cs-CZ" sz="1000" b="1" dirty="0">
                <a:solidFill>
                  <a:srgbClr val="000000"/>
                </a:solidFill>
                <a:effectLst/>
                <a:latin typeface="Georgia" panose="02040502050405020303" pitchFamily="18" charset="0"/>
                <a:ea typeface="Calibri" panose="020F0502020204030204" pitchFamily="34" charset="0"/>
              </a:rPr>
              <a:t>NÁPLŇ PRÁCE:</a:t>
            </a:r>
            <a:r>
              <a:rPr lang="cs-CZ" sz="1000" dirty="0">
                <a:solidFill>
                  <a:srgbClr val="000000"/>
                </a:solidFill>
                <a:effectLst/>
                <a:latin typeface="Georgia" panose="02040502050405020303" pitchFamily="18" charset="0"/>
                <a:ea typeface="Calibri" panose="020F0502020204030204" pitchFamily="34" charset="0"/>
              </a:rPr>
              <a:t> Primárně hledáme a upravujeme fotografie do obrazovek ve studiu k aktuálním tématům (viz obrázky níže); kooperujeme taky s grafiky, editory a redaktory, když něco potřebují. Kromě toho se podílíme přímo na vysílání v režii – čili co si člověk vyrobí, to si zároveň odbaví naživo. Nabídka se týká večerních pořadů Události, komentáře a 90' ČT24 (práce od odpoledne do noci). Fungujeme v režimu dva týdny práce / týden volno.</a:t>
            </a:r>
            <a:endParaRPr lang="cs-CZ" sz="1000" dirty="0">
              <a:effectLst/>
              <a:latin typeface="Georgia" panose="02040502050405020303" pitchFamily="18" charset="0"/>
              <a:ea typeface="Times New Roman" panose="02020603050405020304" pitchFamily="18" charset="0"/>
            </a:endParaRPr>
          </a:p>
          <a:p>
            <a:r>
              <a:rPr lang="cs-CZ" sz="1000" dirty="0">
                <a:effectLst/>
                <a:latin typeface="Georgia" panose="02040502050405020303" pitchFamily="18" charset="0"/>
                <a:ea typeface="Times New Roman" panose="02020603050405020304" pitchFamily="18" charset="0"/>
              </a:rPr>
              <a:t> </a:t>
            </a:r>
          </a:p>
          <a:p>
            <a:r>
              <a:rPr lang="cs-CZ" sz="1000" b="1" dirty="0">
                <a:solidFill>
                  <a:srgbClr val="000000"/>
                </a:solidFill>
                <a:effectLst/>
                <a:latin typeface="Georgia" panose="02040502050405020303" pitchFamily="18" charset="0"/>
                <a:ea typeface="Calibri" panose="020F0502020204030204" pitchFamily="34" charset="0"/>
              </a:rPr>
              <a:t>PODMÍNKY:</a:t>
            </a:r>
            <a:r>
              <a:rPr lang="cs-CZ" sz="1000" dirty="0">
                <a:solidFill>
                  <a:srgbClr val="000000"/>
                </a:solidFill>
                <a:effectLst/>
                <a:latin typeface="Georgia" panose="02040502050405020303" pitchFamily="18" charset="0"/>
                <a:ea typeface="Calibri" panose="020F0502020204030204" pitchFamily="34" charset="0"/>
              </a:rPr>
              <a:t> Cit pro fotografii, kompozici; vynikající přehled o politickém dění u nás i ve světě. Velká výhoda je mít vzdělání mediálního nebo uměleckého směru, předchozí zkušenosti z médií, umět s </a:t>
            </a:r>
            <a:r>
              <a:rPr lang="cs-CZ" sz="1000" dirty="0" err="1">
                <a:solidFill>
                  <a:srgbClr val="000000"/>
                </a:solidFill>
                <a:effectLst/>
                <a:latin typeface="Georgia" panose="02040502050405020303" pitchFamily="18" charset="0"/>
                <a:ea typeface="Calibri" panose="020F0502020204030204" pitchFamily="34" charset="0"/>
              </a:rPr>
              <a:t>Photoshopem</a:t>
            </a:r>
            <a:r>
              <a:rPr lang="cs-CZ" sz="1000" dirty="0">
                <a:solidFill>
                  <a:srgbClr val="000000"/>
                </a:solidFill>
                <a:effectLst/>
                <a:latin typeface="Georgia" panose="02040502050405020303" pitchFamily="18" charset="0"/>
                <a:ea typeface="Calibri" panose="020F0502020204030204" pitchFamily="34" charset="0"/>
              </a:rPr>
              <a:t>, případně znát redakční systém </a:t>
            </a:r>
            <a:r>
              <a:rPr lang="cs-CZ" sz="1000" dirty="0" err="1">
                <a:solidFill>
                  <a:srgbClr val="000000"/>
                </a:solidFill>
                <a:effectLst/>
                <a:latin typeface="Georgia" panose="02040502050405020303" pitchFamily="18" charset="0"/>
                <a:ea typeface="Calibri" panose="020F0502020204030204" pitchFamily="34" charset="0"/>
              </a:rPr>
              <a:t>Octopus</a:t>
            </a:r>
            <a:endParaRPr lang="cs-CZ" sz="1000" dirty="0">
              <a:effectLst/>
              <a:latin typeface="Georgia" panose="02040502050405020303" pitchFamily="18" charset="0"/>
              <a:ea typeface="Times New Roman" panose="02020603050405020304" pitchFamily="18" charset="0"/>
            </a:endParaRPr>
          </a:p>
        </p:txBody>
      </p:sp>
      <p:sp>
        <p:nvSpPr>
          <p:cNvPr id="16" name="Zaoblený obdélník 15">
            <a:extLst>
              <a:ext uri="{FF2B5EF4-FFF2-40B4-BE49-F238E27FC236}">
                <a16:creationId xmlns:a16="http://schemas.microsoft.com/office/drawing/2014/main" id="{5248C820-7E35-5B59-B888-4237DAEDEA33}"/>
              </a:ext>
            </a:extLst>
          </p:cNvPr>
          <p:cNvSpPr/>
          <p:nvPr/>
        </p:nvSpPr>
        <p:spPr>
          <a:xfrm>
            <a:off x="1023257" y="3062867"/>
            <a:ext cx="5545320" cy="2283039"/>
          </a:xfrm>
          <a:prstGeom prst="roundRect">
            <a:avLst>
              <a:gd name="adj" fmla="val 1878"/>
            </a:avLst>
          </a:prstGeom>
          <a:noFill/>
          <a:ln w="15875">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6" name="object 10">
            <a:extLst>
              <a:ext uri="{FF2B5EF4-FFF2-40B4-BE49-F238E27FC236}">
                <a16:creationId xmlns:a16="http://schemas.microsoft.com/office/drawing/2014/main" id="{0B61F905-E155-EB66-E53A-924C6DFE318D}"/>
              </a:ext>
            </a:extLst>
          </p:cNvPr>
          <p:cNvSpPr txBox="1"/>
          <p:nvPr/>
        </p:nvSpPr>
        <p:spPr>
          <a:xfrm>
            <a:off x="1230536" y="5815698"/>
            <a:ext cx="5114846" cy="321242"/>
          </a:xfrm>
          <a:prstGeom prst="rect">
            <a:avLst/>
          </a:prstGeom>
        </p:spPr>
        <p:txBody>
          <a:bodyPr vert="horz" wrap="square" lIns="0" tIns="13335" rIns="0" bIns="0" rtlCol="0">
            <a:spAutoFit/>
          </a:bodyPr>
          <a:lstStyle/>
          <a:p>
            <a:r>
              <a:rPr lang="cs-CZ" sz="1000" b="1" dirty="0">
                <a:solidFill>
                  <a:srgbClr val="000000"/>
                </a:solidFill>
                <a:effectLst/>
                <a:latin typeface="Georgia" panose="02040502050405020303" pitchFamily="18" charset="0"/>
                <a:ea typeface="Calibri" panose="020F0502020204030204" pitchFamily="34" charset="0"/>
              </a:rPr>
              <a:t>Redakce fotozpravodajství ČTK hledá </a:t>
            </a:r>
            <a:r>
              <a:rPr lang="cs-CZ" sz="1000" b="1" dirty="0" err="1">
                <a:solidFill>
                  <a:srgbClr val="000000"/>
                </a:solidFill>
                <a:effectLst/>
                <a:latin typeface="Georgia" panose="02040502050405020303" pitchFamily="18" charset="0"/>
                <a:ea typeface="Calibri" panose="020F0502020204030204" pitchFamily="34" charset="0"/>
              </a:rPr>
              <a:t>fotoeditora</a:t>
            </a:r>
            <a:r>
              <a:rPr lang="cs-CZ" sz="1000" b="1" dirty="0">
                <a:solidFill>
                  <a:srgbClr val="000000"/>
                </a:solidFill>
                <a:effectLst/>
                <a:latin typeface="Georgia" panose="02040502050405020303" pitchFamily="18" charset="0"/>
                <a:ea typeface="Calibri" panose="020F0502020204030204" pitchFamily="34" charset="0"/>
              </a:rPr>
              <a:t> </a:t>
            </a:r>
            <a:r>
              <a:rPr lang="cs-CZ" sz="1000" dirty="0">
                <a:solidFill>
                  <a:srgbClr val="000000"/>
                </a:solidFill>
                <a:effectLst/>
                <a:latin typeface="Georgia" panose="02040502050405020303" pitchFamily="18" charset="0"/>
                <a:ea typeface="Calibri" panose="020F0502020204030204" pitchFamily="34" charset="0"/>
              </a:rPr>
              <a:t>(</a:t>
            </a:r>
            <a:r>
              <a:rPr lang="cs-CZ" sz="1000" dirty="0" err="1">
                <a:solidFill>
                  <a:srgbClr val="000000"/>
                </a:solidFill>
                <a:effectLst/>
                <a:latin typeface="Georgia" panose="02040502050405020303" pitchFamily="18" charset="0"/>
                <a:ea typeface="Calibri" panose="020F0502020204030204" pitchFamily="34" charset="0"/>
              </a:rPr>
              <a:t>fotoeditorku</a:t>
            </a:r>
            <a:r>
              <a:rPr lang="cs-CZ" sz="1000" dirty="0">
                <a:solidFill>
                  <a:srgbClr val="000000"/>
                </a:solidFill>
                <a:effectLst/>
                <a:latin typeface="Georgia" panose="02040502050405020303" pitchFamily="18" charset="0"/>
                <a:ea typeface="Calibri" panose="020F0502020204030204" pitchFamily="34" charset="0"/>
              </a:rPr>
              <a:t>) na plný úvazek (zástup za rodičovskou dovolenou). Nástup v březnu 2020.</a:t>
            </a:r>
            <a:endParaRPr lang="cs-CZ" sz="1000" dirty="0">
              <a:effectLst/>
              <a:latin typeface="Georgia" panose="02040502050405020303" pitchFamily="18" charset="0"/>
              <a:ea typeface="Times New Roman" panose="02020603050405020304" pitchFamily="18" charset="0"/>
            </a:endParaRPr>
          </a:p>
        </p:txBody>
      </p:sp>
      <p:sp>
        <p:nvSpPr>
          <p:cNvPr id="10" name="object 10">
            <a:extLst>
              <a:ext uri="{FF2B5EF4-FFF2-40B4-BE49-F238E27FC236}">
                <a16:creationId xmlns:a16="http://schemas.microsoft.com/office/drawing/2014/main" id="{1DEA2D47-FFF5-C721-8A49-1EABE365CB4F}"/>
              </a:ext>
            </a:extLst>
          </p:cNvPr>
          <p:cNvSpPr txBox="1"/>
          <p:nvPr/>
        </p:nvSpPr>
        <p:spPr>
          <a:xfrm>
            <a:off x="1231877" y="6322458"/>
            <a:ext cx="5212466" cy="1552348"/>
          </a:xfrm>
          <a:prstGeom prst="rect">
            <a:avLst/>
          </a:prstGeom>
        </p:spPr>
        <p:txBody>
          <a:bodyPr vert="horz" wrap="square" lIns="0" tIns="13335" rIns="0" bIns="0" rtlCol="0">
            <a:spAutoFit/>
          </a:bodyPr>
          <a:lstStyle/>
          <a:p>
            <a:r>
              <a:rPr lang="cs-CZ" sz="1000" b="1" dirty="0">
                <a:solidFill>
                  <a:srgbClr val="000000"/>
                </a:solidFill>
                <a:effectLst/>
                <a:latin typeface="Georgia" panose="02040502050405020303" pitchFamily="18" charset="0"/>
                <a:ea typeface="Calibri" panose="020F0502020204030204" pitchFamily="34" charset="0"/>
              </a:rPr>
              <a:t>Požadujeme</a:t>
            </a:r>
            <a:r>
              <a:rPr lang="cs-CZ" sz="1000" dirty="0">
                <a:solidFill>
                  <a:srgbClr val="000000"/>
                </a:solidFill>
                <a:effectLst/>
                <a:latin typeface="Georgia" panose="02040502050405020303" pitchFamily="18" charset="0"/>
                <a:ea typeface="Calibri" panose="020F0502020204030204" pitchFamily="34" charset="0"/>
              </a:rPr>
              <a:t>:</a:t>
            </a:r>
            <a:endParaRPr lang="cs-CZ" sz="1000" dirty="0">
              <a:effectLst/>
              <a:latin typeface="Georgia" panose="02040502050405020303" pitchFamily="18" charset="0"/>
              <a:ea typeface="Times New Roman" panose="02020603050405020304" pitchFamily="18" charset="0"/>
            </a:endParaRPr>
          </a:p>
          <a:p>
            <a:r>
              <a:rPr lang="cs-CZ" sz="1000" dirty="0">
                <a:solidFill>
                  <a:srgbClr val="000000"/>
                </a:solidFill>
                <a:effectLst/>
                <a:latin typeface="Georgia" panose="02040502050405020303" pitchFamily="18" charset="0"/>
                <a:ea typeface="Calibri" panose="020F0502020204030204" pitchFamily="34" charset="0"/>
              </a:rPr>
              <a:t>Praxi v médiích, fotografických agenturách nebo fotobankách; výbornou znalost ČJ a dobrou znalost AJ; znalost práce s Adobe Photoshop nebo obdobnými profesionálními programy pro úpravu fotografií; VŠ vzdělání; všeobecný přehled o politickém, ekonomickém, kulturním a sportovním dění; ochotu pracovat na směny, o víkendech a o svátcích; organizační schopnosti.</a:t>
            </a:r>
            <a:endParaRPr lang="cs-CZ" sz="1000" dirty="0">
              <a:effectLst/>
              <a:latin typeface="Georgia" panose="02040502050405020303" pitchFamily="18" charset="0"/>
              <a:ea typeface="Times New Roman" panose="02020603050405020304" pitchFamily="18" charset="0"/>
            </a:endParaRPr>
          </a:p>
          <a:p>
            <a:r>
              <a:rPr lang="cs-CZ" sz="1000" dirty="0">
                <a:effectLst/>
                <a:latin typeface="Georgia" panose="02040502050405020303" pitchFamily="18" charset="0"/>
                <a:ea typeface="Times New Roman" panose="02020603050405020304" pitchFamily="18" charset="0"/>
              </a:rPr>
              <a:t> </a:t>
            </a:r>
          </a:p>
          <a:p>
            <a:r>
              <a:rPr lang="cs-CZ" sz="1000" b="1" dirty="0">
                <a:solidFill>
                  <a:srgbClr val="000000"/>
                </a:solidFill>
                <a:effectLst/>
                <a:latin typeface="Georgia" panose="02040502050405020303" pitchFamily="18" charset="0"/>
                <a:ea typeface="Calibri" panose="020F0502020204030204" pitchFamily="34" charset="0"/>
              </a:rPr>
              <a:t>Nabízíme:</a:t>
            </a:r>
            <a:endParaRPr lang="cs-CZ" sz="1000" dirty="0">
              <a:effectLst/>
              <a:latin typeface="Georgia" panose="02040502050405020303" pitchFamily="18" charset="0"/>
              <a:ea typeface="Times New Roman" panose="02020603050405020304" pitchFamily="18" charset="0"/>
            </a:endParaRPr>
          </a:p>
          <a:p>
            <a:r>
              <a:rPr lang="cs-CZ" sz="1000" dirty="0">
                <a:solidFill>
                  <a:srgbClr val="000000"/>
                </a:solidFill>
                <a:effectLst/>
                <a:latin typeface="Georgia" panose="02040502050405020303" pitchFamily="18" charset="0"/>
                <a:ea typeface="Calibri" panose="020F0502020204030204" pitchFamily="34" charset="0"/>
              </a:rPr>
              <a:t>Pracovní poměr v solidní společnosti, pětitýdenní dovolenou, stravenky, příspěvek na penzijní připojištění a příspěvek na vzdělání.</a:t>
            </a:r>
            <a:endParaRPr lang="cs-CZ" sz="1000" dirty="0">
              <a:effectLst/>
              <a:latin typeface="Georgia" panose="02040502050405020303" pitchFamily="18" charset="0"/>
              <a:ea typeface="Times New Roman" panose="02020603050405020304" pitchFamily="18" charset="0"/>
            </a:endParaRPr>
          </a:p>
        </p:txBody>
      </p:sp>
      <p:sp>
        <p:nvSpPr>
          <p:cNvPr id="12" name="Zaoblený obdélník 11">
            <a:extLst>
              <a:ext uri="{FF2B5EF4-FFF2-40B4-BE49-F238E27FC236}">
                <a16:creationId xmlns:a16="http://schemas.microsoft.com/office/drawing/2014/main" id="{382B375F-C1E8-339F-4B3B-326ED5BC809E}"/>
              </a:ext>
            </a:extLst>
          </p:cNvPr>
          <p:cNvSpPr/>
          <p:nvPr/>
        </p:nvSpPr>
        <p:spPr>
          <a:xfrm>
            <a:off x="1023257" y="5556554"/>
            <a:ext cx="5545320" cy="2549478"/>
          </a:xfrm>
          <a:prstGeom prst="roundRect">
            <a:avLst>
              <a:gd name="adj" fmla="val 1878"/>
            </a:avLst>
          </a:prstGeom>
          <a:noFill/>
          <a:ln w="15875">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7802707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9FD6B-9B06-F52C-00D0-B1DD420A988D}"/>
            </a:ext>
          </a:extLst>
        </p:cNvPr>
        <p:cNvGrpSpPr/>
        <p:nvPr/>
      </p:nvGrpSpPr>
      <p:grpSpPr>
        <a:xfrm>
          <a:off x="0" y="0"/>
          <a:ext cx="0" cy="0"/>
          <a:chOff x="0" y="0"/>
          <a:chExt cx="0" cy="0"/>
        </a:xfrm>
      </p:grpSpPr>
      <p:pic>
        <p:nvPicPr>
          <p:cNvPr id="2" name="Obrázek 1">
            <a:extLst>
              <a:ext uri="{FF2B5EF4-FFF2-40B4-BE49-F238E27FC236}">
                <a16:creationId xmlns:a16="http://schemas.microsoft.com/office/drawing/2014/main" id="{41BC9D10-AB52-7DEB-FCCC-1677ACE88BC5}"/>
              </a:ext>
            </a:extLst>
          </p:cNvPr>
          <p:cNvPicPr>
            <a:picLocks noChangeAspect="1"/>
          </p:cNvPicPr>
          <p:nvPr/>
        </p:nvPicPr>
        <p:blipFill>
          <a:blip r:embed="rId2"/>
          <a:stretch>
            <a:fillRect/>
          </a:stretch>
        </p:blipFill>
        <p:spPr>
          <a:xfrm>
            <a:off x="719137" y="2432378"/>
            <a:ext cx="6121400" cy="7252759"/>
          </a:xfrm>
          <a:prstGeom prst="rect">
            <a:avLst/>
          </a:prstGeom>
        </p:spPr>
      </p:pic>
      <p:grpSp>
        <p:nvGrpSpPr>
          <p:cNvPr id="3" name="Skupina 2">
            <a:extLst>
              <a:ext uri="{FF2B5EF4-FFF2-40B4-BE49-F238E27FC236}">
                <a16:creationId xmlns:a16="http://schemas.microsoft.com/office/drawing/2014/main" id="{AB7C100D-C749-0877-E672-27D86122DD75}"/>
              </a:ext>
            </a:extLst>
          </p:cNvPr>
          <p:cNvGrpSpPr/>
          <p:nvPr/>
        </p:nvGrpSpPr>
        <p:grpSpPr>
          <a:xfrm>
            <a:off x="3658394" y="1998663"/>
            <a:ext cx="242886" cy="248197"/>
            <a:chOff x="7855830" y="1339070"/>
            <a:chExt cx="242886" cy="248197"/>
          </a:xfrm>
        </p:grpSpPr>
        <p:pic>
          <p:nvPicPr>
            <p:cNvPr id="4" name="Obrázek 3">
              <a:extLst>
                <a:ext uri="{FF2B5EF4-FFF2-40B4-BE49-F238E27FC236}">
                  <a16:creationId xmlns:a16="http://schemas.microsoft.com/office/drawing/2014/main" id="{6C0D9CC9-B6DD-3B55-9056-32059275200A}"/>
                </a:ext>
              </a:extLst>
            </p:cNvPr>
            <p:cNvPicPr>
              <a:picLocks noChangeAspect="1"/>
            </p:cNvPicPr>
            <p:nvPr/>
          </p:nvPicPr>
          <p:blipFill>
            <a:blip r:embed="rId3"/>
            <a:stretch>
              <a:fillRect/>
            </a:stretch>
          </p:blipFill>
          <p:spPr>
            <a:xfrm>
              <a:off x="7869323" y="1342964"/>
              <a:ext cx="215900" cy="215900"/>
            </a:xfrm>
            <a:prstGeom prst="rect">
              <a:avLst/>
            </a:prstGeom>
          </p:spPr>
        </p:pic>
        <p:sp>
          <p:nvSpPr>
            <p:cNvPr id="5" name="Podnadpis 2">
              <a:extLst>
                <a:ext uri="{FF2B5EF4-FFF2-40B4-BE49-F238E27FC236}">
                  <a16:creationId xmlns:a16="http://schemas.microsoft.com/office/drawing/2014/main" id="{A2E305B7-044F-2E0F-3E61-BED19375886B}"/>
                </a:ext>
              </a:extLst>
            </p:cNvPr>
            <p:cNvSpPr txBox="1">
              <a:spLocks/>
            </p:cNvSpPr>
            <p:nvPr/>
          </p:nvSpPr>
          <p:spPr>
            <a:xfrm>
              <a:off x="7855830" y="1339070"/>
              <a:ext cx="242886" cy="248197"/>
            </a:xfrm>
            <a:prstGeom prst="rect">
              <a:avLst/>
            </a:prstGeom>
          </p:spPr>
          <p:txBody>
            <a:bodyPr vert="horz" lIns="91440" tIns="45720" rIns="91440" bIns="45720" rtlCol="0">
              <a:norm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r>
                <a:rPr lang="cs-CZ" sz="1000" b="1" dirty="0">
                  <a:solidFill>
                    <a:schemeClr val="bg1"/>
                  </a:solidFill>
                  <a:latin typeface="Arial Black" panose="020B0604020202020204" pitchFamily="34" charset="0"/>
                  <a:cs typeface="Arial Black" panose="020B0604020202020204" pitchFamily="34" charset="0"/>
                </a:rPr>
                <a:t>1</a:t>
              </a:r>
            </a:p>
          </p:txBody>
        </p:sp>
      </p:grpSp>
      <p:sp>
        <p:nvSpPr>
          <p:cNvPr id="13" name="Rectangle 1">
            <a:extLst>
              <a:ext uri="{FF2B5EF4-FFF2-40B4-BE49-F238E27FC236}">
                <a16:creationId xmlns:a16="http://schemas.microsoft.com/office/drawing/2014/main" id="{BBC8FF44-734A-9127-FDB9-24011DE8FB15}"/>
              </a:ext>
            </a:extLst>
          </p:cNvPr>
          <p:cNvSpPr>
            <a:spLocks noChangeArrowheads="1"/>
          </p:cNvSpPr>
          <p:nvPr/>
        </p:nvSpPr>
        <p:spPr bwMode="auto">
          <a:xfrm>
            <a:off x="6568577" y="3407140"/>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sp>
        <p:nvSpPr>
          <p:cNvPr id="9" name="Rectangle 1">
            <a:extLst>
              <a:ext uri="{FF2B5EF4-FFF2-40B4-BE49-F238E27FC236}">
                <a16:creationId xmlns:a16="http://schemas.microsoft.com/office/drawing/2014/main" id="{EF39AE36-9536-07D2-1158-251482F168A8}"/>
              </a:ext>
            </a:extLst>
          </p:cNvPr>
          <p:cNvSpPr>
            <a:spLocks noChangeArrowheads="1"/>
          </p:cNvSpPr>
          <p:nvPr/>
        </p:nvSpPr>
        <p:spPr bwMode="auto">
          <a:xfrm>
            <a:off x="3305570" y="4286608"/>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sp>
        <p:nvSpPr>
          <p:cNvPr id="8" name="Nadpis 1">
            <a:extLst>
              <a:ext uri="{FF2B5EF4-FFF2-40B4-BE49-F238E27FC236}">
                <a16:creationId xmlns:a16="http://schemas.microsoft.com/office/drawing/2014/main" id="{E24E11C8-034D-975C-1BEB-82B26560E490}"/>
              </a:ext>
            </a:extLst>
          </p:cNvPr>
          <p:cNvSpPr txBox="1">
            <a:spLocks/>
          </p:cNvSpPr>
          <p:nvPr/>
        </p:nvSpPr>
        <p:spPr>
          <a:xfrm>
            <a:off x="2972250" y="1210191"/>
            <a:ext cx="3868287" cy="484326"/>
          </a:xfrm>
          <a:prstGeom prst="rect">
            <a:avLst/>
          </a:prstGeom>
        </p:spPr>
        <p:txBody>
          <a:bodyPr vert="horz" lIns="91440" tIns="45720" rIns="91440" bIns="45720" rtlCol="0" anchor="b">
            <a:noAutofit/>
          </a:bodyPr>
          <a:lstStyle>
            <a:lvl1pPr algn="l" defTabSz="755934" rtl="0" eaLnBrk="1" latinLnBrk="0" hangingPunct="1">
              <a:lnSpc>
                <a:spcPct val="90000"/>
              </a:lnSpc>
              <a:spcBef>
                <a:spcPct val="0"/>
              </a:spcBef>
              <a:buNone/>
              <a:defRPr sz="2400" kern="1200" cap="all" baseline="0">
                <a:solidFill>
                  <a:srgbClr val="CC0000"/>
                </a:solidFill>
                <a:latin typeface="Arial Black" panose="020B0604020202020204" pitchFamily="34" charset="0"/>
                <a:ea typeface="+mj-ea"/>
                <a:cs typeface="+mj-cs"/>
              </a:defRPr>
            </a:lvl1pPr>
          </a:lstStyle>
          <a:p>
            <a:pPr>
              <a:spcAft>
                <a:spcPts val="600"/>
              </a:spcAft>
            </a:pPr>
            <a:r>
              <a:rPr lang="cs-CZ" dirty="0"/>
              <a:t>NENÁVISTNÉ PROJEVY</a:t>
            </a:r>
          </a:p>
        </p:txBody>
      </p:sp>
      <p:pic>
        <p:nvPicPr>
          <p:cNvPr id="14" name="Obrázek 13">
            <a:extLst>
              <a:ext uri="{FF2B5EF4-FFF2-40B4-BE49-F238E27FC236}">
                <a16:creationId xmlns:a16="http://schemas.microsoft.com/office/drawing/2014/main" id="{DBD913A5-8DBB-16E7-07F0-8C1F0968B5B7}"/>
              </a:ext>
            </a:extLst>
          </p:cNvPr>
          <p:cNvPicPr>
            <a:picLocks noChangeAspect="1"/>
          </p:cNvPicPr>
          <p:nvPr/>
        </p:nvPicPr>
        <p:blipFill>
          <a:blip r:embed="rId4"/>
          <a:stretch>
            <a:fillRect/>
          </a:stretch>
        </p:blipFill>
        <p:spPr>
          <a:xfrm>
            <a:off x="2235163" y="1006546"/>
            <a:ext cx="584200" cy="647700"/>
          </a:xfrm>
          <a:prstGeom prst="rect">
            <a:avLst/>
          </a:prstGeom>
        </p:spPr>
      </p:pic>
      <p:graphicFrame>
        <p:nvGraphicFramePr>
          <p:cNvPr id="17" name="Tabulka 16">
            <a:extLst>
              <a:ext uri="{FF2B5EF4-FFF2-40B4-BE49-F238E27FC236}">
                <a16:creationId xmlns:a16="http://schemas.microsoft.com/office/drawing/2014/main" id="{D3CC4382-6626-0998-EAA4-0EDA34B3387C}"/>
              </a:ext>
            </a:extLst>
          </p:cNvPr>
          <p:cNvGraphicFramePr>
            <a:graphicFrameLocks noGrp="1"/>
          </p:cNvGraphicFramePr>
          <p:nvPr>
            <p:extLst>
              <p:ext uri="{D42A27DB-BD31-4B8C-83A1-F6EECF244321}">
                <p14:modId xmlns:p14="http://schemas.microsoft.com/office/powerpoint/2010/main" val="3707967394"/>
              </p:ext>
            </p:extLst>
          </p:nvPr>
        </p:nvGraphicFramePr>
        <p:xfrm>
          <a:off x="1202795" y="3711698"/>
          <a:ext cx="5114845" cy="1728000"/>
        </p:xfrm>
        <a:graphic>
          <a:graphicData uri="http://schemas.openxmlformats.org/drawingml/2006/table">
            <a:tbl>
              <a:tblPr firstRow="1" bandRow="1">
                <a:tableStyleId>{5C22544A-7EE6-4342-B048-85BDC9FD1C3A}</a:tableStyleId>
              </a:tblPr>
              <a:tblGrid>
                <a:gridCol w="3310211">
                  <a:extLst>
                    <a:ext uri="{9D8B030D-6E8A-4147-A177-3AD203B41FA5}">
                      <a16:colId xmlns:a16="http://schemas.microsoft.com/office/drawing/2014/main" val="2672853378"/>
                    </a:ext>
                  </a:extLst>
                </a:gridCol>
                <a:gridCol w="1804634">
                  <a:extLst>
                    <a:ext uri="{9D8B030D-6E8A-4147-A177-3AD203B41FA5}">
                      <a16:colId xmlns:a16="http://schemas.microsoft.com/office/drawing/2014/main" val="2606885542"/>
                    </a:ext>
                  </a:extLst>
                </a:gridCol>
              </a:tblGrid>
              <a:tr h="504000">
                <a:tc>
                  <a:txBody>
                    <a:bodyPr/>
                    <a:lstStyle/>
                    <a:p>
                      <a:pPr algn="l"/>
                      <a:r>
                        <a:rPr lang="cs-CZ" sz="1200" b="0">
                          <a:solidFill>
                            <a:schemeClr val="tx1"/>
                          </a:solidFill>
                          <a:effectLst/>
                          <a:latin typeface="Georgia" panose="02040502050405020303" pitchFamily="18" charset="0"/>
                          <a:ea typeface="Times New Roman" panose="02020603050405020304" pitchFamily="18" charset="0"/>
                        </a:rPr>
                        <a:t>Kdo vytváří titulek u článku?</a:t>
                      </a:r>
                    </a:p>
                  </a:txBody>
                  <a:tcPr marL="63500" marR="63500" marT="63500" marB="63500" anchor="ctr">
                    <a:lnL w="12700" cap="flat" cmpd="sng" algn="ctr">
                      <a:solidFill>
                        <a:srgbClr val="CC0000"/>
                      </a:solidFill>
                      <a:prstDash val="solid"/>
                      <a:round/>
                      <a:headEnd type="none" w="med" len="med"/>
                      <a:tailEnd type="none" w="med" len="med"/>
                    </a:lnL>
                    <a:lnR w="12700" cap="flat" cmpd="sng" algn="ctr">
                      <a:solidFill>
                        <a:srgbClr val="CC0000"/>
                      </a:solidFill>
                      <a:prstDash val="solid"/>
                      <a:round/>
                      <a:headEnd type="none" w="med" len="med"/>
                      <a:tailEnd type="none" w="med" len="med"/>
                    </a:lnR>
                    <a:lnT w="12700" cap="flat" cmpd="sng" algn="ctr">
                      <a:solidFill>
                        <a:srgbClr val="CC0000"/>
                      </a:solidFill>
                      <a:prstDash val="solid"/>
                      <a:round/>
                      <a:headEnd type="none" w="med" len="med"/>
                      <a:tailEnd type="none" w="med" len="med"/>
                    </a:lnT>
                    <a:lnB w="12700" cap="flat" cmpd="sng" algn="ctr">
                      <a:solidFill>
                        <a:srgbClr val="CC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cs-CZ" sz="1200" b="0" dirty="0">
                        <a:solidFill>
                          <a:schemeClr val="tx1"/>
                        </a:solidFill>
                        <a:latin typeface="Georgia" panose="02040502050405020303" pitchFamily="18" charset="0"/>
                      </a:endParaRPr>
                    </a:p>
                  </a:txBody>
                  <a:tcPr anchor="ctr">
                    <a:lnL w="12700" cap="flat" cmpd="sng" algn="ctr">
                      <a:solidFill>
                        <a:srgbClr val="CC0000"/>
                      </a:solidFill>
                      <a:prstDash val="solid"/>
                      <a:round/>
                      <a:headEnd type="none" w="med" len="med"/>
                      <a:tailEnd type="none" w="med" len="med"/>
                    </a:lnL>
                    <a:lnR w="12700" cap="flat" cmpd="sng" algn="ctr">
                      <a:solidFill>
                        <a:srgbClr val="CC0000"/>
                      </a:solidFill>
                      <a:prstDash val="solid"/>
                      <a:round/>
                      <a:headEnd type="none" w="med" len="med"/>
                      <a:tailEnd type="none" w="med" len="med"/>
                    </a:lnR>
                    <a:lnT w="12700" cap="flat" cmpd="sng" algn="ctr">
                      <a:solidFill>
                        <a:srgbClr val="CC0000"/>
                      </a:solidFill>
                      <a:prstDash val="solid"/>
                      <a:round/>
                      <a:headEnd type="none" w="med" len="med"/>
                      <a:tailEnd type="none" w="med" len="med"/>
                    </a:lnT>
                    <a:lnB w="12700" cap="flat" cmpd="sng" algn="ctr">
                      <a:solidFill>
                        <a:srgbClr val="CC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3792901"/>
                  </a:ext>
                </a:extLst>
              </a:tr>
              <a:tr h="612000">
                <a:tc>
                  <a:txBody>
                    <a:bodyPr/>
                    <a:lstStyle/>
                    <a:p>
                      <a:pPr algn="l"/>
                      <a:r>
                        <a:rPr lang="cs-CZ" sz="1200" dirty="0">
                          <a:effectLst/>
                          <a:latin typeface="Georgia" panose="02040502050405020303" pitchFamily="18" charset="0"/>
                          <a:ea typeface="Times New Roman" panose="02020603050405020304" pitchFamily="18" charset="0"/>
                        </a:rPr>
                        <a:t>Kdo má na starosti směřování redakce </a:t>
                      </a:r>
                      <a:br>
                        <a:rPr lang="cs-CZ" sz="1200" dirty="0">
                          <a:effectLst/>
                          <a:latin typeface="Georgia" panose="02040502050405020303" pitchFamily="18" charset="0"/>
                          <a:ea typeface="Times New Roman" panose="02020603050405020304" pitchFamily="18" charset="0"/>
                        </a:rPr>
                      </a:br>
                      <a:r>
                        <a:rPr lang="cs-CZ" sz="1200" dirty="0">
                          <a:effectLst/>
                          <a:latin typeface="Georgia" panose="02040502050405020303" pitchFamily="18" charset="0"/>
                          <a:ea typeface="Times New Roman" panose="02020603050405020304" pitchFamily="18" charset="0"/>
                        </a:rPr>
                        <a:t>či přijímání nových novinářů?</a:t>
                      </a:r>
                    </a:p>
                  </a:txBody>
                  <a:tcPr marL="63500" marR="63500" marT="63500" marB="63500" anchor="ctr">
                    <a:lnL w="12700" cap="flat" cmpd="sng" algn="ctr">
                      <a:solidFill>
                        <a:srgbClr val="CC0000"/>
                      </a:solidFill>
                      <a:prstDash val="solid"/>
                      <a:round/>
                      <a:headEnd type="none" w="med" len="med"/>
                      <a:tailEnd type="none" w="med" len="med"/>
                    </a:lnL>
                    <a:lnR w="12700" cap="flat" cmpd="sng" algn="ctr">
                      <a:solidFill>
                        <a:srgbClr val="CC0000"/>
                      </a:solidFill>
                      <a:prstDash val="solid"/>
                      <a:round/>
                      <a:headEnd type="none" w="med" len="med"/>
                      <a:tailEnd type="none" w="med" len="med"/>
                    </a:lnR>
                    <a:lnT w="12700" cap="flat" cmpd="sng" algn="ctr">
                      <a:solidFill>
                        <a:srgbClr val="CC0000"/>
                      </a:solidFill>
                      <a:prstDash val="solid"/>
                      <a:round/>
                      <a:headEnd type="none" w="med" len="med"/>
                      <a:tailEnd type="none" w="med" len="med"/>
                    </a:lnT>
                    <a:lnB w="12700" cap="flat" cmpd="sng" algn="ctr">
                      <a:solidFill>
                        <a:srgbClr val="CC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cs-CZ" sz="1000" b="0" dirty="0">
                        <a:solidFill>
                          <a:schemeClr val="tx1"/>
                        </a:solidFill>
                        <a:latin typeface="Georgia" panose="02040502050405020303" pitchFamily="18" charset="0"/>
                      </a:endParaRPr>
                    </a:p>
                  </a:txBody>
                  <a:tcPr anchor="ctr">
                    <a:lnL w="12700" cap="flat" cmpd="sng" algn="ctr">
                      <a:solidFill>
                        <a:srgbClr val="CC0000"/>
                      </a:solidFill>
                      <a:prstDash val="solid"/>
                      <a:round/>
                      <a:headEnd type="none" w="med" len="med"/>
                      <a:tailEnd type="none" w="med" len="med"/>
                    </a:lnL>
                    <a:lnR w="12700" cap="flat" cmpd="sng" algn="ctr">
                      <a:solidFill>
                        <a:srgbClr val="CC0000"/>
                      </a:solidFill>
                      <a:prstDash val="solid"/>
                      <a:round/>
                      <a:headEnd type="none" w="med" len="med"/>
                      <a:tailEnd type="none" w="med" len="med"/>
                    </a:lnR>
                    <a:lnT w="12700" cap="flat" cmpd="sng" algn="ctr">
                      <a:solidFill>
                        <a:srgbClr val="CC0000"/>
                      </a:solidFill>
                      <a:prstDash val="solid"/>
                      <a:round/>
                      <a:headEnd type="none" w="med" len="med"/>
                      <a:tailEnd type="none" w="med" len="med"/>
                    </a:lnT>
                    <a:lnB w="12700" cap="flat" cmpd="sng" algn="ctr">
                      <a:solidFill>
                        <a:srgbClr val="CC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49451465"/>
                  </a:ext>
                </a:extLst>
              </a:tr>
              <a:tr h="612000">
                <a:tc>
                  <a:txBody>
                    <a:bodyPr/>
                    <a:lstStyle/>
                    <a:p>
                      <a:pPr algn="l"/>
                      <a:r>
                        <a:rPr lang="cs-CZ" sz="1200" dirty="0">
                          <a:effectLst/>
                          <a:latin typeface="Georgia" panose="02040502050405020303" pitchFamily="18" charset="0"/>
                          <a:ea typeface="Times New Roman" panose="02020603050405020304" pitchFamily="18" charset="0"/>
                        </a:rPr>
                        <a:t>Kdo z redakce má za úkol pracovat v terénu přímo v místě události?</a:t>
                      </a:r>
                    </a:p>
                  </a:txBody>
                  <a:tcPr marL="63500" marR="63500" marT="63500" marB="63500" anchor="ctr">
                    <a:lnL w="12700" cap="flat" cmpd="sng" algn="ctr">
                      <a:solidFill>
                        <a:srgbClr val="CC0000"/>
                      </a:solidFill>
                      <a:prstDash val="solid"/>
                      <a:round/>
                      <a:headEnd type="none" w="med" len="med"/>
                      <a:tailEnd type="none" w="med" len="med"/>
                    </a:lnL>
                    <a:lnR w="12700" cap="flat" cmpd="sng" algn="ctr">
                      <a:solidFill>
                        <a:srgbClr val="CC0000"/>
                      </a:solidFill>
                      <a:prstDash val="solid"/>
                      <a:round/>
                      <a:headEnd type="none" w="med" len="med"/>
                      <a:tailEnd type="none" w="med" len="med"/>
                    </a:lnR>
                    <a:lnT w="12700" cap="flat" cmpd="sng" algn="ctr">
                      <a:solidFill>
                        <a:srgbClr val="CC0000"/>
                      </a:solidFill>
                      <a:prstDash val="solid"/>
                      <a:round/>
                      <a:headEnd type="none" w="med" len="med"/>
                      <a:tailEnd type="none" w="med" len="med"/>
                    </a:lnT>
                    <a:lnB w="12700" cap="flat" cmpd="sng" algn="ctr">
                      <a:solidFill>
                        <a:srgbClr val="CC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cs-CZ" sz="1000" b="0" dirty="0">
                        <a:solidFill>
                          <a:schemeClr val="tx1"/>
                        </a:solidFill>
                        <a:latin typeface="Georgia" panose="02040502050405020303" pitchFamily="18" charset="0"/>
                      </a:endParaRPr>
                    </a:p>
                  </a:txBody>
                  <a:tcPr anchor="ctr">
                    <a:lnL w="12700" cap="flat" cmpd="sng" algn="ctr">
                      <a:solidFill>
                        <a:srgbClr val="CC0000"/>
                      </a:solidFill>
                      <a:prstDash val="solid"/>
                      <a:round/>
                      <a:headEnd type="none" w="med" len="med"/>
                      <a:tailEnd type="none" w="med" len="med"/>
                    </a:lnL>
                    <a:lnR w="12700" cap="flat" cmpd="sng" algn="ctr">
                      <a:solidFill>
                        <a:srgbClr val="CC0000"/>
                      </a:solidFill>
                      <a:prstDash val="solid"/>
                      <a:round/>
                      <a:headEnd type="none" w="med" len="med"/>
                      <a:tailEnd type="none" w="med" len="med"/>
                    </a:lnR>
                    <a:lnT w="12700" cap="flat" cmpd="sng" algn="ctr">
                      <a:solidFill>
                        <a:srgbClr val="CC0000"/>
                      </a:solidFill>
                      <a:prstDash val="solid"/>
                      <a:round/>
                      <a:headEnd type="none" w="med" len="med"/>
                      <a:tailEnd type="none" w="med" len="med"/>
                    </a:lnT>
                    <a:lnB w="12700" cap="flat" cmpd="sng" algn="ctr">
                      <a:solidFill>
                        <a:srgbClr val="CC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2836475"/>
                  </a:ext>
                </a:extLst>
              </a:tr>
            </a:tbl>
          </a:graphicData>
        </a:graphic>
      </p:graphicFrame>
      <p:sp>
        <p:nvSpPr>
          <p:cNvPr id="18" name="object 10">
            <a:extLst>
              <a:ext uri="{FF2B5EF4-FFF2-40B4-BE49-F238E27FC236}">
                <a16:creationId xmlns:a16="http://schemas.microsoft.com/office/drawing/2014/main" id="{6AFE22A4-FCB8-EB96-5198-56C7C92CAC5B}"/>
              </a:ext>
            </a:extLst>
          </p:cNvPr>
          <p:cNvSpPr txBox="1"/>
          <p:nvPr/>
        </p:nvSpPr>
        <p:spPr>
          <a:xfrm>
            <a:off x="1230536" y="3169665"/>
            <a:ext cx="5114846" cy="290464"/>
          </a:xfrm>
          <a:prstGeom prst="rect">
            <a:avLst/>
          </a:prstGeom>
        </p:spPr>
        <p:txBody>
          <a:bodyPr vert="horz" wrap="square" lIns="0" tIns="13335" rIns="0" bIns="0" rtlCol="0">
            <a:spAutoFit/>
          </a:bodyPr>
          <a:lstStyle/>
          <a:p>
            <a:pPr algn="just"/>
            <a:r>
              <a:rPr lang="cs-CZ" sz="1800" b="1" dirty="0">
                <a:effectLst/>
                <a:latin typeface="Georgia" panose="02040502050405020303" pitchFamily="18" charset="0"/>
                <a:ea typeface="Arial" panose="020B0604020202020204" pitchFamily="34" charset="0"/>
              </a:rPr>
              <a:t>Reflexe</a:t>
            </a:r>
            <a:endParaRPr lang="cs-CZ" sz="1800" dirty="0">
              <a:effectLst/>
              <a:latin typeface="Georgia" panose="02040502050405020303" pitchFamily="18" charset="0"/>
              <a:ea typeface="Times New Roman" panose="02020603050405020304" pitchFamily="18" charset="0"/>
            </a:endParaRPr>
          </a:p>
        </p:txBody>
      </p:sp>
    </p:spTree>
    <p:extLst>
      <p:ext uri="{BB962C8B-B14F-4D97-AF65-F5344CB8AC3E}">
        <p14:creationId xmlns:p14="http://schemas.microsoft.com/office/powerpoint/2010/main" val="26401344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Obrázek 23">
            <a:extLst>
              <a:ext uri="{FF2B5EF4-FFF2-40B4-BE49-F238E27FC236}">
                <a16:creationId xmlns:a16="http://schemas.microsoft.com/office/drawing/2014/main" id="{5654C8A3-30F4-294F-BDC5-5D1C4396252B}"/>
              </a:ext>
            </a:extLst>
          </p:cNvPr>
          <p:cNvPicPr>
            <a:picLocks noChangeAspect="1"/>
          </p:cNvPicPr>
          <p:nvPr/>
        </p:nvPicPr>
        <p:blipFill>
          <a:blip r:embed="rId3"/>
          <a:stretch>
            <a:fillRect/>
          </a:stretch>
        </p:blipFill>
        <p:spPr>
          <a:xfrm>
            <a:off x="2305268" y="1003084"/>
            <a:ext cx="444500" cy="635000"/>
          </a:xfrm>
          <a:prstGeom prst="rect">
            <a:avLst/>
          </a:prstGeom>
        </p:spPr>
      </p:pic>
      <p:sp>
        <p:nvSpPr>
          <p:cNvPr id="25" name="Nadpis 1">
            <a:extLst>
              <a:ext uri="{FF2B5EF4-FFF2-40B4-BE49-F238E27FC236}">
                <a16:creationId xmlns:a16="http://schemas.microsoft.com/office/drawing/2014/main" id="{9D3AD86D-17CD-6E4C-80BC-47E18E1EB245}"/>
              </a:ext>
            </a:extLst>
          </p:cNvPr>
          <p:cNvSpPr txBox="1">
            <a:spLocks/>
          </p:cNvSpPr>
          <p:nvPr/>
        </p:nvSpPr>
        <p:spPr>
          <a:xfrm>
            <a:off x="2972250" y="1210191"/>
            <a:ext cx="3868287" cy="484326"/>
          </a:xfrm>
          <a:prstGeom prst="rect">
            <a:avLst/>
          </a:prstGeom>
        </p:spPr>
        <p:txBody>
          <a:bodyPr vert="horz" lIns="91440" tIns="45720" rIns="91440" bIns="45720" rtlCol="0" anchor="b">
            <a:noAutofit/>
          </a:bodyPr>
          <a:lstStyle>
            <a:lvl1pPr algn="l" defTabSz="755934" rtl="0" eaLnBrk="1" latinLnBrk="0" hangingPunct="1">
              <a:lnSpc>
                <a:spcPct val="90000"/>
              </a:lnSpc>
              <a:spcBef>
                <a:spcPct val="0"/>
              </a:spcBef>
              <a:buNone/>
              <a:defRPr sz="2400" kern="1200" cap="all" baseline="0">
                <a:solidFill>
                  <a:srgbClr val="CC0000"/>
                </a:solidFill>
                <a:latin typeface="Arial Black" panose="020B0604020202020204" pitchFamily="34" charset="0"/>
                <a:ea typeface="+mj-ea"/>
                <a:cs typeface="+mj-cs"/>
              </a:defRPr>
            </a:lvl1pPr>
          </a:lstStyle>
          <a:p>
            <a:pPr>
              <a:spcAft>
                <a:spcPts val="600"/>
              </a:spcAft>
            </a:pPr>
            <a:r>
              <a:rPr lang="cs-CZ" dirty="0"/>
              <a:t>NOVINÁŘ A PRÁCE REDAKCE</a:t>
            </a:r>
          </a:p>
        </p:txBody>
      </p:sp>
      <p:pic>
        <p:nvPicPr>
          <p:cNvPr id="2" name="Obrázek 1">
            <a:extLst>
              <a:ext uri="{FF2B5EF4-FFF2-40B4-BE49-F238E27FC236}">
                <a16:creationId xmlns:a16="http://schemas.microsoft.com/office/drawing/2014/main" id="{B6968D2D-25FD-4F5F-09E5-65F82B5DCC76}"/>
              </a:ext>
            </a:extLst>
          </p:cNvPr>
          <p:cNvPicPr>
            <a:picLocks noChangeAspect="1"/>
          </p:cNvPicPr>
          <p:nvPr/>
        </p:nvPicPr>
        <p:blipFill>
          <a:blip r:embed="rId4"/>
          <a:stretch>
            <a:fillRect/>
          </a:stretch>
        </p:blipFill>
        <p:spPr>
          <a:xfrm>
            <a:off x="719137" y="2432378"/>
            <a:ext cx="6121400" cy="7442200"/>
          </a:xfrm>
          <a:prstGeom prst="rect">
            <a:avLst/>
          </a:prstGeom>
        </p:spPr>
      </p:pic>
      <p:sp>
        <p:nvSpPr>
          <p:cNvPr id="13" name="Rectangle 1">
            <a:extLst>
              <a:ext uri="{FF2B5EF4-FFF2-40B4-BE49-F238E27FC236}">
                <a16:creationId xmlns:a16="http://schemas.microsoft.com/office/drawing/2014/main" id="{68B4B508-4F2B-8893-EC58-69C35310FEDF}"/>
              </a:ext>
            </a:extLst>
          </p:cNvPr>
          <p:cNvSpPr>
            <a:spLocks noChangeArrowheads="1"/>
          </p:cNvSpPr>
          <p:nvPr/>
        </p:nvSpPr>
        <p:spPr bwMode="auto">
          <a:xfrm>
            <a:off x="6568577" y="3407140"/>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sp>
        <p:nvSpPr>
          <p:cNvPr id="22" name="object 10">
            <a:extLst>
              <a:ext uri="{FF2B5EF4-FFF2-40B4-BE49-F238E27FC236}">
                <a16:creationId xmlns:a16="http://schemas.microsoft.com/office/drawing/2014/main" id="{F81972AD-C68F-9855-33C0-6CB4F1BB518E}"/>
              </a:ext>
            </a:extLst>
          </p:cNvPr>
          <p:cNvSpPr txBox="1"/>
          <p:nvPr/>
        </p:nvSpPr>
        <p:spPr>
          <a:xfrm>
            <a:off x="1230536" y="3169665"/>
            <a:ext cx="5114846" cy="290464"/>
          </a:xfrm>
          <a:prstGeom prst="rect">
            <a:avLst/>
          </a:prstGeom>
        </p:spPr>
        <p:txBody>
          <a:bodyPr vert="horz" wrap="square" lIns="0" tIns="13335" rIns="0" bIns="0" rtlCol="0">
            <a:spAutoFit/>
          </a:bodyPr>
          <a:lstStyle/>
          <a:p>
            <a:pPr algn="just"/>
            <a:r>
              <a:rPr lang="cs-CZ" sz="1800" b="1" dirty="0">
                <a:effectLst/>
                <a:latin typeface="Georgia" panose="02040502050405020303" pitchFamily="18" charset="0"/>
                <a:ea typeface="Arial" panose="020B0604020202020204" pitchFamily="34" charset="0"/>
              </a:rPr>
              <a:t>Kdo je kdo v redakci</a:t>
            </a:r>
            <a:endParaRPr lang="cs-CZ" sz="1800" dirty="0">
              <a:effectLst/>
              <a:latin typeface="Georgia" panose="02040502050405020303" pitchFamily="18" charset="0"/>
              <a:ea typeface="Times New Roman" panose="02020603050405020304" pitchFamily="18" charset="0"/>
            </a:endParaRPr>
          </a:p>
        </p:txBody>
      </p:sp>
      <p:grpSp>
        <p:nvGrpSpPr>
          <p:cNvPr id="35" name="Skupina 34">
            <a:extLst>
              <a:ext uri="{FF2B5EF4-FFF2-40B4-BE49-F238E27FC236}">
                <a16:creationId xmlns:a16="http://schemas.microsoft.com/office/drawing/2014/main" id="{C15E411F-3BCC-20DC-B4A8-F0AEF0C15B57}"/>
              </a:ext>
            </a:extLst>
          </p:cNvPr>
          <p:cNvGrpSpPr/>
          <p:nvPr/>
        </p:nvGrpSpPr>
        <p:grpSpPr>
          <a:xfrm>
            <a:off x="3658394" y="1998663"/>
            <a:ext cx="242886" cy="248197"/>
            <a:chOff x="7855830" y="1339070"/>
            <a:chExt cx="242886" cy="248197"/>
          </a:xfrm>
        </p:grpSpPr>
        <p:pic>
          <p:nvPicPr>
            <p:cNvPr id="36" name="Obrázek 35">
              <a:extLst>
                <a:ext uri="{FF2B5EF4-FFF2-40B4-BE49-F238E27FC236}">
                  <a16:creationId xmlns:a16="http://schemas.microsoft.com/office/drawing/2014/main" id="{5488AB78-06B2-E70F-03C7-B680B944E992}"/>
                </a:ext>
              </a:extLst>
            </p:cNvPr>
            <p:cNvPicPr>
              <a:picLocks noChangeAspect="1"/>
            </p:cNvPicPr>
            <p:nvPr/>
          </p:nvPicPr>
          <p:blipFill>
            <a:blip r:embed="rId5"/>
            <a:stretch>
              <a:fillRect/>
            </a:stretch>
          </p:blipFill>
          <p:spPr>
            <a:xfrm>
              <a:off x="7869323" y="1342964"/>
              <a:ext cx="215900" cy="215900"/>
            </a:xfrm>
            <a:prstGeom prst="rect">
              <a:avLst/>
            </a:prstGeom>
          </p:spPr>
        </p:pic>
        <p:sp>
          <p:nvSpPr>
            <p:cNvPr id="37" name="Podnadpis 2">
              <a:extLst>
                <a:ext uri="{FF2B5EF4-FFF2-40B4-BE49-F238E27FC236}">
                  <a16:creationId xmlns:a16="http://schemas.microsoft.com/office/drawing/2014/main" id="{D1FA259A-2606-5DB1-63C0-589FE7EBAA51}"/>
                </a:ext>
              </a:extLst>
            </p:cNvPr>
            <p:cNvSpPr txBox="1">
              <a:spLocks/>
            </p:cNvSpPr>
            <p:nvPr/>
          </p:nvSpPr>
          <p:spPr>
            <a:xfrm>
              <a:off x="7855830" y="1339070"/>
              <a:ext cx="242886" cy="248197"/>
            </a:xfrm>
            <a:prstGeom prst="rect">
              <a:avLst/>
            </a:prstGeom>
          </p:spPr>
          <p:txBody>
            <a:bodyPr vert="horz" lIns="91440" tIns="45720" rIns="91440" bIns="45720" rtlCol="0">
              <a:norm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r>
                <a:rPr lang="cs-CZ" sz="1000" b="1" dirty="0">
                  <a:solidFill>
                    <a:schemeClr val="bg1"/>
                  </a:solidFill>
                  <a:latin typeface="Arial Black" panose="020B0604020202020204" pitchFamily="34" charset="0"/>
                  <a:cs typeface="Arial Black" panose="020B0604020202020204" pitchFamily="34" charset="0"/>
                </a:rPr>
                <a:t>1</a:t>
              </a:r>
            </a:p>
          </p:txBody>
        </p:sp>
      </p:grpSp>
      <p:cxnSp>
        <p:nvCxnSpPr>
          <p:cNvPr id="4" name="Přímá spojnice 3">
            <a:extLst>
              <a:ext uri="{FF2B5EF4-FFF2-40B4-BE49-F238E27FC236}">
                <a16:creationId xmlns:a16="http://schemas.microsoft.com/office/drawing/2014/main" id="{7302A06A-475B-CD52-EC61-9D861169246E}"/>
              </a:ext>
            </a:extLst>
          </p:cNvPr>
          <p:cNvCxnSpPr/>
          <p:nvPr/>
        </p:nvCxnSpPr>
        <p:spPr>
          <a:xfrm>
            <a:off x="919618" y="3864340"/>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object 10">
            <a:extLst>
              <a:ext uri="{FF2B5EF4-FFF2-40B4-BE49-F238E27FC236}">
                <a16:creationId xmlns:a16="http://schemas.microsoft.com/office/drawing/2014/main" id="{6F99DDE6-17A2-ACE4-AD83-48FF0FB6B2B7}"/>
              </a:ext>
            </a:extLst>
          </p:cNvPr>
          <p:cNvSpPr txBox="1"/>
          <p:nvPr/>
        </p:nvSpPr>
        <p:spPr>
          <a:xfrm>
            <a:off x="1222414" y="4143865"/>
            <a:ext cx="5114846" cy="382797"/>
          </a:xfrm>
          <a:prstGeom prst="rect">
            <a:avLst/>
          </a:prstGeom>
        </p:spPr>
        <p:txBody>
          <a:bodyPr vert="horz" wrap="square" lIns="0" tIns="13335" rIns="0" bIns="0" rtlCol="0">
            <a:spAutoFit/>
          </a:bodyPr>
          <a:lstStyle/>
          <a:p>
            <a:pPr algn="ctr"/>
            <a:r>
              <a:rPr lang="cs-CZ" sz="2400" b="1" dirty="0">
                <a:latin typeface="Georgia" panose="02040502050405020303" pitchFamily="18" charset="0"/>
                <a:ea typeface="Times New Roman" panose="02020603050405020304" pitchFamily="18" charset="0"/>
              </a:rPr>
              <a:t>Šéfredaktor</a:t>
            </a:r>
            <a:endParaRPr lang="cs-CZ" sz="2400" dirty="0">
              <a:effectLst/>
              <a:latin typeface="Georgia" panose="02040502050405020303" pitchFamily="18" charset="0"/>
              <a:ea typeface="Times New Roman" panose="02020603050405020304" pitchFamily="18" charset="0"/>
            </a:endParaRPr>
          </a:p>
        </p:txBody>
      </p:sp>
      <p:cxnSp>
        <p:nvCxnSpPr>
          <p:cNvPr id="6" name="Přímá spojnice 5">
            <a:extLst>
              <a:ext uri="{FF2B5EF4-FFF2-40B4-BE49-F238E27FC236}">
                <a16:creationId xmlns:a16="http://schemas.microsoft.com/office/drawing/2014/main" id="{887E2FAD-CECD-84EC-ED4D-927A967505DE}"/>
              </a:ext>
            </a:extLst>
          </p:cNvPr>
          <p:cNvCxnSpPr/>
          <p:nvPr/>
        </p:nvCxnSpPr>
        <p:spPr>
          <a:xfrm>
            <a:off x="919618" y="4820810"/>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object 10">
            <a:extLst>
              <a:ext uri="{FF2B5EF4-FFF2-40B4-BE49-F238E27FC236}">
                <a16:creationId xmlns:a16="http://schemas.microsoft.com/office/drawing/2014/main" id="{5BB9B7AA-C12E-D4D4-9365-0738592DB50F}"/>
              </a:ext>
            </a:extLst>
          </p:cNvPr>
          <p:cNvSpPr txBox="1"/>
          <p:nvPr/>
        </p:nvSpPr>
        <p:spPr>
          <a:xfrm>
            <a:off x="1222414" y="5264523"/>
            <a:ext cx="5114846" cy="2414122"/>
          </a:xfrm>
          <a:prstGeom prst="rect">
            <a:avLst/>
          </a:prstGeom>
        </p:spPr>
        <p:txBody>
          <a:bodyPr vert="horz" wrap="square" lIns="0" tIns="13335" rIns="0" bIns="0" rtlCol="0">
            <a:spAutoFit/>
          </a:bodyPr>
          <a:lstStyle/>
          <a:p>
            <a:r>
              <a:rPr lang="cs-CZ" sz="1200" dirty="0">
                <a:effectLst/>
                <a:latin typeface="Georgia" panose="02040502050405020303" pitchFamily="18" charset="0"/>
                <a:ea typeface="Calibri" panose="020F0502020204030204" pitchFamily="34" charset="0"/>
              </a:rPr>
              <a:t>Navzdory většinovému názoru se vůbec nepodílím na každodenním provozu. Mou starostí jsou věci jako rozpočet a personální otázky. Rozhoduji, jakým směrem se má médium ubírat, a musím vybrat dost dobré lidi na to, aby mou představu naplňovali. Když např. rezignuje premiér </a:t>
            </a:r>
            <a:br>
              <a:rPr lang="cs-CZ" sz="1200" dirty="0">
                <a:effectLst/>
                <a:latin typeface="Georgia" panose="02040502050405020303" pitchFamily="18" charset="0"/>
                <a:ea typeface="Calibri" panose="020F0502020204030204" pitchFamily="34" charset="0"/>
              </a:rPr>
            </a:br>
            <a:r>
              <a:rPr lang="cs-CZ" sz="1200" dirty="0">
                <a:effectLst/>
                <a:latin typeface="Georgia" panose="02040502050405020303" pitchFamily="18" charset="0"/>
                <a:ea typeface="Calibri" panose="020F0502020204030204" pitchFamily="34" charset="0"/>
              </a:rPr>
              <a:t>a hrozí, že by mohly být předčasné volby, a já mám zrovna přijímací rozhovor s novým redaktorem, musí se redakce beze mne obejít. V menší redakci by má role byla samozřejmě jiná, více bych se zapojil do redakční práce. Jsem spíše manažer, který rozhoduje v zásadních situacích. Obrací se na mne i editor, když potřebuje řešit některá těžší rozhodnutí, a to například v případě etických otázek. Tím může být posouzení, na kolik je důležitá informace ze soukromého života politiků veřejným zájmem. Koná se jen hon na politikovu rodinu, nebo se politik dostává do rozporu s hlásanými hodnotami či sliby?</a:t>
            </a:r>
            <a:endParaRPr lang="cs-CZ" sz="1200" dirty="0">
              <a:effectLst/>
              <a:latin typeface="Georgia" panose="02040502050405020303" pitchFamily="18" charset="0"/>
              <a:ea typeface="Times New Roman" panose="02020603050405020304" pitchFamily="18" charset="0"/>
            </a:endParaRPr>
          </a:p>
        </p:txBody>
      </p:sp>
      <p:cxnSp>
        <p:nvCxnSpPr>
          <p:cNvPr id="8" name="Přímá spojnice 7">
            <a:extLst>
              <a:ext uri="{FF2B5EF4-FFF2-40B4-BE49-F238E27FC236}">
                <a16:creationId xmlns:a16="http://schemas.microsoft.com/office/drawing/2014/main" id="{3EF969B2-C353-78C8-5963-F3BD34AC6222}"/>
              </a:ext>
            </a:extLst>
          </p:cNvPr>
          <p:cNvCxnSpPr/>
          <p:nvPr/>
        </p:nvCxnSpPr>
        <p:spPr>
          <a:xfrm>
            <a:off x="919618" y="8131247"/>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object 10">
            <a:extLst>
              <a:ext uri="{FF2B5EF4-FFF2-40B4-BE49-F238E27FC236}">
                <a16:creationId xmlns:a16="http://schemas.microsoft.com/office/drawing/2014/main" id="{FCBCFB5C-3A39-10E1-19FA-E7185692F049}"/>
              </a:ext>
            </a:extLst>
          </p:cNvPr>
          <p:cNvSpPr txBox="1"/>
          <p:nvPr/>
        </p:nvSpPr>
        <p:spPr>
          <a:xfrm>
            <a:off x="1222414" y="8539211"/>
            <a:ext cx="5114846" cy="659796"/>
          </a:xfrm>
          <a:prstGeom prst="rect">
            <a:avLst/>
          </a:prstGeom>
        </p:spPr>
        <p:txBody>
          <a:bodyPr vert="horz" wrap="square" lIns="0" tIns="13335" rIns="0" bIns="0" rtlCol="0">
            <a:spAutoFit/>
          </a:bodyPr>
          <a:lstStyle/>
          <a:p>
            <a:r>
              <a:rPr lang="cs-CZ" sz="1400" dirty="0">
                <a:effectLst/>
                <a:latin typeface="Georgia" panose="02040502050405020303" pitchFamily="18" charset="0"/>
                <a:ea typeface="Calibri" panose="020F0502020204030204" pitchFamily="34" charset="0"/>
              </a:rPr>
              <a:t>Nastavuji celkové směřování redakce. Připravuji koncepci </a:t>
            </a:r>
            <a:br>
              <a:rPr lang="cs-CZ" sz="1400" dirty="0">
                <a:effectLst/>
                <a:latin typeface="Georgia" panose="02040502050405020303" pitchFamily="18" charset="0"/>
                <a:ea typeface="Calibri" panose="020F0502020204030204" pitchFamily="34" charset="0"/>
              </a:rPr>
            </a:br>
            <a:r>
              <a:rPr lang="cs-CZ" sz="1400" dirty="0">
                <a:effectLst/>
                <a:latin typeface="Georgia" panose="02040502050405020303" pitchFamily="18" charset="0"/>
                <a:ea typeface="Calibri" panose="020F0502020204030204" pitchFamily="34" charset="0"/>
              </a:rPr>
              <a:t>on-line portálu, tištěného časopisu, deníku, pořadu rozhlasového vysílání nebo TV stanice. Zasahuji v případě velkých událostí.</a:t>
            </a:r>
            <a:endParaRPr lang="cs-CZ" sz="1400" dirty="0">
              <a:effectLst/>
              <a:latin typeface="Georgia" panose="02040502050405020303" pitchFamily="18" charset="0"/>
              <a:ea typeface="Times New Roman" panose="02020603050405020304" pitchFamily="18" charset="0"/>
            </a:endParaRPr>
          </a:p>
        </p:txBody>
      </p:sp>
    </p:spTree>
    <p:extLst>
      <p:ext uri="{BB962C8B-B14F-4D97-AF65-F5344CB8AC3E}">
        <p14:creationId xmlns:p14="http://schemas.microsoft.com/office/powerpoint/2010/main" val="3447796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82F2ED-A008-4812-DD68-660144A7E711}"/>
            </a:ext>
          </a:extLst>
        </p:cNvPr>
        <p:cNvGrpSpPr/>
        <p:nvPr/>
      </p:nvGrpSpPr>
      <p:grpSpPr>
        <a:xfrm>
          <a:off x="0" y="0"/>
          <a:ext cx="0" cy="0"/>
          <a:chOff x="0" y="0"/>
          <a:chExt cx="0" cy="0"/>
        </a:xfrm>
      </p:grpSpPr>
      <p:pic>
        <p:nvPicPr>
          <p:cNvPr id="24" name="Obrázek 23">
            <a:extLst>
              <a:ext uri="{FF2B5EF4-FFF2-40B4-BE49-F238E27FC236}">
                <a16:creationId xmlns:a16="http://schemas.microsoft.com/office/drawing/2014/main" id="{EE58CCBD-FE8A-D465-125E-77E7A43F820E}"/>
              </a:ext>
            </a:extLst>
          </p:cNvPr>
          <p:cNvPicPr>
            <a:picLocks noChangeAspect="1"/>
          </p:cNvPicPr>
          <p:nvPr/>
        </p:nvPicPr>
        <p:blipFill>
          <a:blip r:embed="rId3"/>
          <a:stretch>
            <a:fillRect/>
          </a:stretch>
        </p:blipFill>
        <p:spPr>
          <a:xfrm>
            <a:off x="2305268" y="1003084"/>
            <a:ext cx="444500" cy="635000"/>
          </a:xfrm>
          <a:prstGeom prst="rect">
            <a:avLst/>
          </a:prstGeom>
        </p:spPr>
      </p:pic>
      <p:sp>
        <p:nvSpPr>
          <p:cNvPr id="25" name="Nadpis 1">
            <a:extLst>
              <a:ext uri="{FF2B5EF4-FFF2-40B4-BE49-F238E27FC236}">
                <a16:creationId xmlns:a16="http://schemas.microsoft.com/office/drawing/2014/main" id="{F25F36F3-C39C-A963-99F9-9F316379CAC9}"/>
              </a:ext>
            </a:extLst>
          </p:cNvPr>
          <p:cNvSpPr txBox="1">
            <a:spLocks/>
          </p:cNvSpPr>
          <p:nvPr/>
        </p:nvSpPr>
        <p:spPr>
          <a:xfrm>
            <a:off x="2972250" y="1210191"/>
            <a:ext cx="3868287" cy="484326"/>
          </a:xfrm>
          <a:prstGeom prst="rect">
            <a:avLst/>
          </a:prstGeom>
        </p:spPr>
        <p:txBody>
          <a:bodyPr vert="horz" lIns="91440" tIns="45720" rIns="91440" bIns="45720" rtlCol="0" anchor="b">
            <a:noAutofit/>
          </a:bodyPr>
          <a:lstStyle>
            <a:lvl1pPr algn="l" defTabSz="755934" rtl="0" eaLnBrk="1" latinLnBrk="0" hangingPunct="1">
              <a:lnSpc>
                <a:spcPct val="90000"/>
              </a:lnSpc>
              <a:spcBef>
                <a:spcPct val="0"/>
              </a:spcBef>
              <a:buNone/>
              <a:defRPr sz="2400" kern="1200" cap="all" baseline="0">
                <a:solidFill>
                  <a:srgbClr val="CC0000"/>
                </a:solidFill>
                <a:latin typeface="Arial Black" panose="020B0604020202020204" pitchFamily="34" charset="0"/>
                <a:ea typeface="+mj-ea"/>
                <a:cs typeface="+mj-cs"/>
              </a:defRPr>
            </a:lvl1pPr>
          </a:lstStyle>
          <a:p>
            <a:pPr>
              <a:spcAft>
                <a:spcPts val="600"/>
              </a:spcAft>
            </a:pPr>
            <a:r>
              <a:rPr lang="cs-CZ" dirty="0"/>
              <a:t>NOVINÁŘ A PRÁCE REDAKCE</a:t>
            </a:r>
          </a:p>
        </p:txBody>
      </p:sp>
      <p:pic>
        <p:nvPicPr>
          <p:cNvPr id="2" name="Obrázek 1">
            <a:extLst>
              <a:ext uri="{FF2B5EF4-FFF2-40B4-BE49-F238E27FC236}">
                <a16:creationId xmlns:a16="http://schemas.microsoft.com/office/drawing/2014/main" id="{FCA94B58-0E93-2D0E-2B06-7C44DC550F23}"/>
              </a:ext>
            </a:extLst>
          </p:cNvPr>
          <p:cNvPicPr>
            <a:picLocks noChangeAspect="1"/>
          </p:cNvPicPr>
          <p:nvPr/>
        </p:nvPicPr>
        <p:blipFill>
          <a:blip r:embed="rId4"/>
          <a:stretch>
            <a:fillRect/>
          </a:stretch>
        </p:blipFill>
        <p:spPr>
          <a:xfrm>
            <a:off x="719137" y="2432378"/>
            <a:ext cx="6121400" cy="7442200"/>
          </a:xfrm>
          <a:prstGeom prst="rect">
            <a:avLst/>
          </a:prstGeom>
        </p:spPr>
      </p:pic>
      <p:sp>
        <p:nvSpPr>
          <p:cNvPr id="13" name="Rectangle 1">
            <a:extLst>
              <a:ext uri="{FF2B5EF4-FFF2-40B4-BE49-F238E27FC236}">
                <a16:creationId xmlns:a16="http://schemas.microsoft.com/office/drawing/2014/main" id="{5796C78E-02A5-421F-72FE-E93C3AB4E29E}"/>
              </a:ext>
            </a:extLst>
          </p:cNvPr>
          <p:cNvSpPr>
            <a:spLocks noChangeArrowheads="1"/>
          </p:cNvSpPr>
          <p:nvPr/>
        </p:nvSpPr>
        <p:spPr bwMode="auto">
          <a:xfrm>
            <a:off x="6568577" y="3407140"/>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sp>
        <p:nvSpPr>
          <p:cNvPr id="22" name="object 10">
            <a:extLst>
              <a:ext uri="{FF2B5EF4-FFF2-40B4-BE49-F238E27FC236}">
                <a16:creationId xmlns:a16="http://schemas.microsoft.com/office/drawing/2014/main" id="{59B8CB71-CDE5-4FA0-CA3C-A3E7FB03BEB1}"/>
              </a:ext>
            </a:extLst>
          </p:cNvPr>
          <p:cNvSpPr txBox="1"/>
          <p:nvPr/>
        </p:nvSpPr>
        <p:spPr>
          <a:xfrm>
            <a:off x="1230536" y="3169665"/>
            <a:ext cx="5114846" cy="290464"/>
          </a:xfrm>
          <a:prstGeom prst="rect">
            <a:avLst/>
          </a:prstGeom>
        </p:spPr>
        <p:txBody>
          <a:bodyPr vert="horz" wrap="square" lIns="0" tIns="13335" rIns="0" bIns="0" rtlCol="0">
            <a:spAutoFit/>
          </a:bodyPr>
          <a:lstStyle/>
          <a:p>
            <a:pPr algn="just"/>
            <a:r>
              <a:rPr lang="cs-CZ" sz="1800" b="1" dirty="0">
                <a:effectLst/>
                <a:latin typeface="Georgia" panose="02040502050405020303" pitchFamily="18" charset="0"/>
                <a:ea typeface="Arial" panose="020B0604020202020204" pitchFamily="34" charset="0"/>
              </a:rPr>
              <a:t>Kdo je kdo v redakci</a:t>
            </a:r>
            <a:endParaRPr lang="cs-CZ" sz="1800" dirty="0">
              <a:effectLst/>
              <a:latin typeface="Georgia" panose="02040502050405020303" pitchFamily="18" charset="0"/>
              <a:ea typeface="Times New Roman" panose="02020603050405020304" pitchFamily="18" charset="0"/>
            </a:endParaRPr>
          </a:p>
        </p:txBody>
      </p:sp>
      <p:grpSp>
        <p:nvGrpSpPr>
          <p:cNvPr id="35" name="Skupina 34">
            <a:extLst>
              <a:ext uri="{FF2B5EF4-FFF2-40B4-BE49-F238E27FC236}">
                <a16:creationId xmlns:a16="http://schemas.microsoft.com/office/drawing/2014/main" id="{E921AF19-8F48-B70B-2A77-24A846D17190}"/>
              </a:ext>
            </a:extLst>
          </p:cNvPr>
          <p:cNvGrpSpPr/>
          <p:nvPr/>
        </p:nvGrpSpPr>
        <p:grpSpPr>
          <a:xfrm>
            <a:off x="3658394" y="1998663"/>
            <a:ext cx="242886" cy="248197"/>
            <a:chOff x="7855830" y="1339070"/>
            <a:chExt cx="242886" cy="248197"/>
          </a:xfrm>
        </p:grpSpPr>
        <p:pic>
          <p:nvPicPr>
            <p:cNvPr id="36" name="Obrázek 35">
              <a:extLst>
                <a:ext uri="{FF2B5EF4-FFF2-40B4-BE49-F238E27FC236}">
                  <a16:creationId xmlns:a16="http://schemas.microsoft.com/office/drawing/2014/main" id="{ED86A653-5382-4E3F-3424-6AF5CA8A034E}"/>
                </a:ext>
              </a:extLst>
            </p:cNvPr>
            <p:cNvPicPr>
              <a:picLocks noChangeAspect="1"/>
            </p:cNvPicPr>
            <p:nvPr/>
          </p:nvPicPr>
          <p:blipFill>
            <a:blip r:embed="rId5"/>
            <a:stretch>
              <a:fillRect/>
            </a:stretch>
          </p:blipFill>
          <p:spPr>
            <a:xfrm>
              <a:off x="7869323" y="1342964"/>
              <a:ext cx="215900" cy="215900"/>
            </a:xfrm>
            <a:prstGeom prst="rect">
              <a:avLst/>
            </a:prstGeom>
          </p:spPr>
        </p:pic>
        <p:sp>
          <p:nvSpPr>
            <p:cNvPr id="37" name="Podnadpis 2">
              <a:extLst>
                <a:ext uri="{FF2B5EF4-FFF2-40B4-BE49-F238E27FC236}">
                  <a16:creationId xmlns:a16="http://schemas.microsoft.com/office/drawing/2014/main" id="{4D7DDB6A-BCAF-1A41-D4FE-287099142A46}"/>
                </a:ext>
              </a:extLst>
            </p:cNvPr>
            <p:cNvSpPr txBox="1">
              <a:spLocks/>
            </p:cNvSpPr>
            <p:nvPr/>
          </p:nvSpPr>
          <p:spPr>
            <a:xfrm>
              <a:off x="7855830" y="1339070"/>
              <a:ext cx="242886" cy="248197"/>
            </a:xfrm>
            <a:prstGeom prst="rect">
              <a:avLst/>
            </a:prstGeom>
          </p:spPr>
          <p:txBody>
            <a:bodyPr vert="horz" lIns="91440" tIns="45720" rIns="91440" bIns="45720" rtlCol="0">
              <a:norm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r>
                <a:rPr lang="cs-CZ" sz="1000" b="1" dirty="0">
                  <a:solidFill>
                    <a:schemeClr val="bg1"/>
                  </a:solidFill>
                  <a:latin typeface="Arial Black" panose="020B0604020202020204" pitchFamily="34" charset="0"/>
                  <a:cs typeface="Arial Black" panose="020B0604020202020204" pitchFamily="34" charset="0"/>
                </a:rPr>
                <a:t>2</a:t>
              </a:r>
            </a:p>
          </p:txBody>
        </p:sp>
      </p:grpSp>
      <p:cxnSp>
        <p:nvCxnSpPr>
          <p:cNvPr id="4" name="Přímá spojnice 3">
            <a:extLst>
              <a:ext uri="{FF2B5EF4-FFF2-40B4-BE49-F238E27FC236}">
                <a16:creationId xmlns:a16="http://schemas.microsoft.com/office/drawing/2014/main" id="{7E2C4E20-4383-80B2-8306-67F57804B252}"/>
              </a:ext>
            </a:extLst>
          </p:cNvPr>
          <p:cNvCxnSpPr/>
          <p:nvPr/>
        </p:nvCxnSpPr>
        <p:spPr>
          <a:xfrm>
            <a:off x="919618" y="3864340"/>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object 10">
            <a:extLst>
              <a:ext uri="{FF2B5EF4-FFF2-40B4-BE49-F238E27FC236}">
                <a16:creationId xmlns:a16="http://schemas.microsoft.com/office/drawing/2014/main" id="{68936D4A-EEE6-3A33-4A88-257DEB0A42BC}"/>
              </a:ext>
            </a:extLst>
          </p:cNvPr>
          <p:cNvSpPr txBox="1"/>
          <p:nvPr/>
        </p:nvSpPr>
        <p:spPr>
          <a:xfrm>
            <a:off x="1222414" y="4143865"/>
            <a:ext cx="5114846" cy="382797"/>
          </a:xfrm>
          <a:prstGeom prst="rect">
            <a:avLst/>
          </a:prstGeom>
        </p:spPr>
        <p:txBody>
          <a:bodyPr vert="horz" wrap="square" lIns="0" tIns="13335" rIns="0" bIns="0" rtlCol="0">
            <a:spAutoFit/>
          </a:bodyPr>
          <a:lstStyle/>
          <a:p>
            <a:pPr algn="ctr"/>
            <a:r>
              <a:rPr lang="cs-CZ" sz="2400" b="1" dirty="0">
                <a:latin typeface="Georgia" panose="02040502050405020303" pitchFamily="18" charset="0"/>
                <a:ea typeface="Times New Roman" panose="02020603050405020304" pitchFamily="18" charset="0"/>
              </a:rPr>
              <a:t>Reportér</a:t>
            </a:r>
            <a:endParaRPr lang="cs-CZ" sz="2400" dirty="0">
              <a:effectLst/>
              <a:latin typeface="Georgia" panose="02040502050405020303" pitchFamily="18" charset="0"/>
              <a:ea typeface="Times New Roman" panose="02020603050405020304" pitchFamily="18" charset="0"/>
            </a:endParaRPr>
          </a:p>
        </p:txBody>
      </p:sp>
      <p:cxnSp>
        <p:nvCxnSpPr>
          <p:cNvPr id="6" name="Přímá spojnice 5">
            <a:extLst>
              <a:ext uri="{FF2B5EF4-FFF2-40B4-BE49-F238E27FC236}">
                <a16:creationId xmlns:a16="http://schemas.microsoft.com/office/drawing/2014/main" id="{C5620FCF-10C8-3450-A694-5F821E7B8CCB}"/>
              </a:ext>
            </a:extLst>
          </p:cNvPr>
          <p:cNvCxnSpPr/>
          <p:nvPr/>
        </p:nvCxnSpPr>
        <p:spPr>
          <a:xfrm>
            <a:off x="919618" y="4820810"/>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object 10">
            <a:extLst>
              <a:ext uri="{FF2B5EF4-FFF2-40B4-BE49-F238E27FC236}">
                <a16:creationId xmlns:a16="http://schemas.microsoft.com/office/drawing/2014/main" id="{AAB0922B-5916-A78D-6B78-F8F6520A517F}"/>
              </a:ext>
            </a:extLst>
          </p:cNvPr>
          <p:cNvSpPr txBox="1"/>
          <p:nvPr/>
        </p:nvSpPr>
        <p:spPr>
          <a:xfrm>
            <a:off x="1222414" y="5264523"/>
            <a:ext cx="5114846" cy="2383345"/>
          </a:xfrm>
          <a:prstGeom prst="rect">
            <a:avLst/>
          </a:prstGeom>
        </p:spPr>
        <p:txBody>
          <a:bodyPr vert="horz" wrap="square" lIns="0" tIns="13335" rIns="0" bIns="0" rtlCol="0">
            <a:spAutoFit/>
          </a:bodyPr>
          <a:lstStyle/>
          <a:p>
            <a:r>
              <a:rPr lang="cs-CZ" sz="1400" dirty="0">
                <a:solidFill>
                  <a:srgbClr val="000000"/>
                </a:solidFill>
                <a:effectLst/>
                <a:latin typeface="Georgia" panose="02040502050405020303" pitchFamily="18" charset="0"/>
                <a:ea typeface="Calibri" panose="020F0502020204030204" pitchFamily="34" charset="0"/>
              </a:rPr>
              <a:t>Pracuji hodně v terénu a spolupracuji s redaktorem. S redaktorem se zkrátka doplňujeme. Když něco na místě zjistím, telefonuji to redaktorovi, který začne hned vše ověřovat na internetu a telefonovat tam, kam je potřeba. Na rozdíl ode mne vidí redaktor událost vcelku, já mám jen přehled z místa dění. Proto mi redaktor často i radí, koho se mám na co zeptat. Často jsme pak s redaktorem pod článkem podepsáni oba. Sám jsem obvykle podepsaný pod reportáží, která je stavěna na zjišťování události v terénu. Velkým pomocníkem je i produkční, který mi shání do terénu kameramana, zajišťujeme mi přepravu, a když potřebuji někde přespat, tak i hotel.</a:t>
            </a:r>
            <a:endParaRPr lang="cs-CZ" sz="1400" dirty="0">
              <a:effectLst/>
              <a:latin typeface="Georgia" panose="02040502050405020303" pitchFamily="18" charset="0"/>
              <a:ea typeface="Times New Roman" panose="02020603050405020304" pitchFamily="18" charset="0"/>
            </a:endParaRPr>
          </a:p>
        </p:txBody>
      </p:sp>
      <p:cxnSp>
        <p:nvCxnSpPr>
          <p:cNvPr id="8" name="Přímá spojnice 7">
            <a:extLst>
              <a:ext uri="{FF2B5EF4-FFF2-40B4-BE49-F238E27FC236}">
                <a16:creationId xmlns:a16="http://schemas.microsoft.com/office/drawing/2014/main" id="{A025AFD3-EC6F-A5F6-1AE4-4DE9A54C6CD3}"/>
              </a:ext>
            </a:extLst>
          </p:cNvPr>
          <p:cNvCxnSpPr/>
          <p:nvPr/>
        </p:nvCxnSpPr>
        <p:spPr>
          <a:xfrm>
            <a:off x="919618" y="8131247"/>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object 10">
            <a:extLst>
              <a:ext uri="{FF2B5EF4-FFF2-40B4-BE49-F238E27FC236}">
                <a16:creationId xmlns:a16="http://schemas.microsoft.com/office/drawing/2014/main" id="{B3CE0658-CDA3-2F5D-0927-A22E584F3477}"/>
              </a:ext>
            </a:extLst>
          </p:cNvPr>
          <p:cNvSpPr txBox="1"/>
          <p:nvPr/>
        </p:nvSpPr>
        <p:spPr>
          <a:xfrm>
            <a:off x="1222414" y="8539211"/>
            <a:ext cx="5114846" cy="752129"/>
          </a:xfrm>
          <a:prstGeom prst="rect">
            <a:avLst/>
          </a:prstGeom>
        </p:spPr>
        <p:txBody>
          <a:bodyPr vert="horz" wrap="square" lIns="0" tIns="13335" rIns="0" bIns="0" rtlCol="0">
            <a:spAutoFit/>
          </a:bodyPr>
          <a:lstStyle/>
          <a:p>
            <a:r>
              <a:rPr lang="cs-CZ" sz="1600" dirty="0">
                <a:solidFill>
                  <a:srgbClr val="000000"/>
                </a:solidFill>
                <a:effectLst/>
                <a:latin typeface="Georgia" panose="02040502050405020303" pitchFamily="18" charset="0"/>
                <a:ea typeface="Calibri" panose="020F0502020204030204" pitchFamily="34" charset="0"/>
              </a:rPr>
              <a:t>Vyrážím s kameramanem do terénu a během televizních zpráv můžu živě vstoupit přímo do vysílání z místa události.</a:t>
            </a:r>
            <a:endParaRPr lang="cs-CZ" sz="1600" dirty="0">
              <a:effectLst/>
              <a:latin typeface="Georgia" panose="02040502050405020303" pitchFamily="18" charset="0"/>
              <a:ea typeface="Times New Roman" panose="02020603050405020304" pitchFamily="18" charset="0"/>
            </a:endParaRPr>
          </a:p>
        </p:txBody>
      </p:sp>
    </p:spTree>
    <p:extLst>
      <p:ext uri="{BB962C8B-B14F-4D97-AF65-F5344CB8AC3E}">
        <p14:creationId xmlns:p14="http://schemas.microsoft.com/office/powerpoint/2010/main" val="26147280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7B51F-4DBB-9909-C5FF-79B57B8CBE56}"/>
            </a:ext>
          </a:extLst>
        </p:cNvPr>
        <p:cNvGrpSpPr/>
        <p:nvPr/>
      </p:nvGrpSpPr>
      <p:grpSpPr>
        <a:xfrm>
          <a:off x="0" y="0"/>
          <a:ext cx="0" cy="0"/>
          <a:chOff x="0" y="0"/>
          <a:chExt cx="0" cy="0"/>
        </a:xfrm>
      </p:grpSpPr>
      <p:pic>
        <p:nvPicPr>
          <p:cNvPr id="24" name="Obrázek 23">
            <a:extLst>
              <a:ext uri="{FF2B5EF4-FFF2-40B4-BE49-F238E27FC236}">
                <a16:creationId xmlns:a16="http://schemas.microsoft.com/office/drawing/2014/main" id="{E831A404-73E3-517C-501F-BF1D135E59E0}"/>
              </a:ext>
            </a:extLst>
          </p:cNvPr>
          <p:cNvPicPr>
            <a:picLocks noChangeAspect="1"/>
          </p:cNvPicPr>
          <p:nvPr/>
        </p:nvPicPr>
        <p:blipFill>
          <a:blip r:embed="rId3"/>
          <a:stretch>
            <a:fillRect/>
          </a:stretch>
        </p:blipFill>
        <p:spPr>
          <a:xfrm>
            <a:off x="2305268" y="1003084"/>
            <a:ext cx="444500" cy="635000"/>
          </a:xfrm>
          <a:prstGeom prst="rect">
            <a:avLst/>
          </a:prstGeom>
        </p:spPr>
      </p:pic>
      <p:sp>
        <p:nvSpPr>
          <p:cNvPr id="25" name="Nadpis 1">
            <a:extLst>
              <a:ext uri="{FF2B5EF4-FFF2-40B4-BE49-F238E27FC236}">
                <a16:creationId xmlns:a16="http://schemas.microsoft.com/office/drawing/2014/main" id="{4F5AB059-60E1-2C61-2E2D-4E5711834472}"/>
              </a:ext>
            </a:extLst>
          </p:cNvPr>
          <p:cNvSpPr txBox="1">
            <a:spLocks/>
          </p:cNvSpPr>
          <p:nvPr/>
        </p:nvSpPr>
        <p:spPr>
          <a:xfrm>
            <a:off x="2972250" y="1210191"/>
            <a:ext cx="3868287" cy="484326"/>
          </a:xfrm>
          <a:prstGeom prst="rect">
            <a:avLst/>
          </a:prstGeom>
        </p:spPr>
        <p:txBody>
          <a:bodyPr vert="horz" lIns="91440" tIns="45720" rIns="91440" bIns="45720" rtlCol="0" anchor="b">
            <a:noAutofit/>
          </a:bodyPr>
          <a:lstStyle>
            <a:lvl1pPr algn="l" defTabSz="755934" rtl="0" eaLnBrk="1" latinLnBrk="0" hangingPunct="1">
              <a:lnSpc>
                <a:spcPct val="90000"/>
              </a:lnSpc>
              <a:spcBef>
                <a:spcPct val="0"/>
              </a:spcBef>
              <a:buNone/>
              <a:defRPr sz="2400" kern="1200" cap="all" baseline="0">
                <a:solidFill>
                  <a:srgbClr val="CC0000"/>
                </a:solidFill>
                <a:latin typeface="Arial Black" panose="020B0604020202020204" pitchFamily="34" charset="0"/>
                <a:ea typeface="+mj-ea"/>
                <a:cs typeface="+mj-cs"/>
              </a:defRPr>
            </a:lvl1pPr>
          </a:lstStyle>
          <a:p>
            <a:pPr>
              <a:spcAft>
                <a:spcPts val="600"/>
              </a:spcAft>
            </a:pPr>
            <a:r>
              <a:rPr lang="cs-CZ" dirty="0"/>
              <a:t>NOVINÁŘ A PRÁCE REDAKCE</a:t>
            </a:r>
          </a:p>
        </p:txBody>
      </p:sp>
      <p:pic>
        <p:nvPicPr>
          <p:cNvPr id="2" name="Obrázek 1">
            <a:extLst>
              <a:ext uri="{FF2B5EF4-FFF2-40B4-BE49-F238E27FC236}">
                <a16:creationId xmlns:a16="http://schemas.microsoft.com/office/drawing/2014/main" id="{DEDE5335-08F9-C4D8-346E-13C586494BF3}"/>
              </a:ext>
            </a:extLst>
          </p:cNvPr>
          <p:cNvPicPr>
            <a:picLocks noChangeAspect="1"/>
          </p:cNvPicPr>
          <p:nvPr/>
        </p:nvPicPr>
        <p:blipFill>
          <a:blip r:embed="rId4"/>
          <a:stretch>
            <a:fillRect/>
          </a:stretch>
        </p:blipFill>
        <p:spPr>
          <a:xfrm>
            <a:off x="719137" y="2432378"/>
            <a:ext cx="6121400" cy="7442200"/>
          </a:xfrm>
          <a:prstGeom prst="rect">
            <a:avLst/>
          </a:prstGeom>
        </p:spPr>
      </p:pic>
      <p:sp>
        <p:nvSpPr>
          <p:cNvPr id="13" name="Rectangle 1">
            <a:extLst>
              <a:ext uri="{FF2B5EF4-FFF2-40B4-BE49-F238E27FC236}">
                <a16:creationId xmlns:a16="http://schemas.microsoft.com/office/drawing/2014/main" id="{5D284C40-F09F-CDFA-3BE9-3576EFD8D478}"/>
              </a:ext>
            </a:extLst>
          </p:cNvPr>
          <p:cNvSpPr>
            <a:spLocks noChangeArrowheads="1"/>
          </p:cNvSpPr>
          <p:nvPr/>
        </p:nvSpPr>
        <p:spPr bwMode="auto">
          <a:xfrm>
            <a:off x="6568577" y="3407140"/>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sp>
        <p:nvSpPr>
          <p:cNvPr id="22" name="object 10">
            <a:extLst>
              <a:ext uri="{FF2B5EF4-FFF2-40B4-BE49-F238E27FC236}">
                <a16:creationId xmlns:a16="http://schemas.microsoft.com/office/drawing/2014/main" id="{3E297B96-BD99-E22E-9D99-E12E82B56453}"/>
              </a:ext>
            </a:extLst>
          </p:cNvPr>
          <p:cNvSpPr txBox="1"/>
          <p:nvPr/>
        </p:nvSpPr>
        <p:spPr>
          <a:xfrm>
            <a:off x="1230536" y="3169665"/>
            <a:ext cx="5114846" cy="290464"/>
          </a:xfrm>
          <a:prstGeom prst="rect">
            <a:avLst/>
          </a:prstGeom>
        </p:spPr>
        <p:txBody>
          <a:bodyPr vert="horz" wrap="square" lIns="0" tIns="13335" rIns="0" bIns="0" rtlCol="0">
            <a:spAutoFit/>
          </a:bodyPr>
          <a:lstStyle/>
          <a:p>
            <a:pPr algn="just"/>
            <a:r>
              <a:rPr lang="cs-CZ" sz="1800" b="1" dirty="0">
                <a:effectLst/>
                <a:latin typeface="Georgia" panose="02040502050405020303" pitchFamily="18" charset="0"/>
                <a:ea typeface="Arial" panose="020B0604020202020204" pitchFamily="34" charset="0"/>
              </a:rPr>
              <a:t>Kdo je kdo v redakci</a:t>
            </a:r>
            <a:endParaRPr lang="cs-CZ" sz="1800" dirty="0">
              <a:effectLst/>
              <a:latin typeface="Georgia" panose="02040502050405020303" pitchFamily="18" charset="0"/>
              <a:ea typeface="Times New Roman" panose="02020603050405020304" pitchFamily="18" charset="0"/>
            </a:endParaRPr>
          </a:p>
        </p:txBody>
      </p:sp>
      <p:grpSp>
        <p:nvGrpSpPr>
          <p:cNvPr id="35" name="Skupina 34">
            <a:extLst>
              <a:ext uri="{FF2B5EF4-FFF2-40B4-BE49-F238E27FC236}">
                <a16:creationId xmlns:a16="http://schemas.microsoft.com/office/drawing/2014/main" id="{C35845F5-C894-8967-F003-5F43CFF228DC}"/>
              </a:ext>
            </a:extLst>
          </p:cNvPr>
          <p:cNvGrpSpPr/>
          <p:nvPr/>
        </p:nvGrpSpPr>
        <p:grpSpPr>
          <a:xfrm>
            <a:off x="3658394" y="1998663"/>
            <a:ext cx="242886" cy="248197"/>
            <a:chOff x="7855830" y="1339070"/>
            <a:chExt cx="242886" cy="248197"/>
          </a:xfrm>
        </p:grpSpPr>
        <p:pic>
          <p:nvPicPr>
            <p:cNvPr id="36" name="Obrázek 35">
              <a:extLst>
                <a:ext uri="{FF2B5EF4-FFF2-40B4-BE49-F238E27FC236}">
                  <a16:creationId xmlns:a16="http://schemas.microsoft.com/office/drawing/2014/main" id="{7D1AEAB3-FE80-2878-FAA8-FF9B96BDCD12}"/>
                </a:ext>
              </a:extLst>
            </p:cNvPr>
            <p:cNvPicPr>
              <a:picLocks noChangeAspect="1"/>
            </p:cNvPicPr>
            <p:nvPr/>
          </p:nvPicPr>
          <p:blipFill>
            <a:blip r:embed="rId5"/>
            <a:stretch>
              <a:fillRect/>
            </a:stretch>
          </p:blipFill>
          <p:spPr>
            <a:xfrm>
              <a:off x="7869323" y="1342964"/>
              <a:ext cx="215900" cy="215900"/>
            </a:xfrm>
            <a:prstGeom prst="rect">
              <a:avLst/>
            </a:prstGeom>
          </p:spPr>
        </p:pic>
        <p:sp>
          <p:nvSpPr>
            <p:cNvPr id="37" name="Podnadpis 2">
              <a:extLst>
                <a:ext uri="{FF2B5EF4-FFF2-40B4-BE49-F238E27FC236}">
                  <a16:creationId xmlns:a16="http://schemas.microsoft.com/office/drawing/2014/main" id="{32271D26-476C-8171-D8AE-23CBE47B00A4}"/>
                </a:ext>
              </a:extLst>
            </p:cNvPr>
            <p:cNvSpPr txBox="1">
              <a:spLocks/>
            </p:cNvSpPr>
            <p:nvPr/>
          </p:nvSpPr>
          <p:spPr>
            <a:xfrm>
              <a:off x="7855830" y="1339070"/>
              <a:ext cx="242886" cy="248197"/>
            </a:xfrm>
            <a:prstGeom prst="rect">
              <a:avLst/>
            </a:prstGeom>
          </p:spPr>
          <p:txBody>
            <a:bodyPr vert="horz" lIns="91440" tIns="45720" rIns="91440" bIns="45720" rtlCol="0">
              <a:norm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r>
                <a:rPr lang="cs-CZ" sz="1000" b="1" dirty="0">
                  <a:solidFill>
                    <a:schemeClr val="bg1"/>
                  </a:solidFill>
                  <a:latin typeface="Arial Black" panose="020B0604020202020204" pitchFamily="34" charset="0"/>
                  <a:cs typeface="Arial Black" panose="020B0604020202020204" pitchFamily="34" charset="0"/>
                </a:rPr>
                <a:t>3</a:t>
              </a:r>
            </a:p>
          </p:txBody>
        </p:sp>
      </p:grpSp>
      <p:cxnSp>
        <p:nvCxnSpPr>
          <p:cNvPr id="4" name="Přímá spojnice 3">
            <a:extLst>
              <a:ext uri="{FF2B5EF4-FFF2-40B4-BE49-F238E27FC236}">
                <a16:creationId xmlns:a16="http://schemas.microsoft.com/office/drawing/2014/main" id="{F656DB47-1FF5-9BFE-A85B-C9167ECFB701}"/>
              </a:ext>
            </a:extLst>
          </p:cNvPr>
          <p:cNvCxnSpPr/>
          <p:nvPr/>
        </p:nvCxnSpPr>
        <p:spPr>
          <a:xfrm>
            <a:off x="919618" y="3864340"/>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object 10">
            <a:extLst>
              <a:ext uri="{FF2B5EF4-FFF2-40B4-BE49-F238E27FC236}">
                <a16:creationId xmlns:a16="http://schemas.microsoft.com/office/drawing/2014/main" id="{B5F5EA79-BEE1-6C76-5AFB-830205781A2E}"/>
              </a:ext>
            </a:extLst>
          </p:cNvPr>
          <p:cNvSpPr txBox="1"/>
          <p:nvPr/>
        </p:nvSpPr>
        <p:spPr>
          <a:xfrm>
            <a:off x="1222414" y="4143865"/>
            <a:ext cx="5114846" cy="382797"/>
          </a:xfrm>
          <a:prstGeom prst="rect">
            <a:avLst/>
          </a:prstGeom>
        </p:spPr>
        <p:txBody>
          <a:bodyPr vert="horz" wrap="square" lIns="0" tIns="13335" rIns="0" bIns="0" rtlCol="0">
            <a:spAutoFit/>
          </a:bodyPr>
          <a:lstStyle/>
          <a:p>
            <a:pPr algn="ctr"/>
            <a:r>
              <a:rPr lang="cs-CZ" sz="2400" b="1" dirty="0">
                <a:latin typeface="Georgia" panose="02040502050405020303" pitchFamily="18" charset="0"/>
                <a:ea typeface="Times New Roman" panose="02020603050405020304" pitchFamily="18" charset="0"/>
              </a:rPr>
              <a:t>Editor</a:t>
            </a:r>
            <a:endParaRPr lang="cs-CZ" sz="2400" dirty="0">
              <a:effectLst/>
              <a:latin typeface="Georgia" panose="02040502050405020303" pitchFamily="18" charset="0"/>
              <a:ea typeface="Times New Roman" panose="02020603050405020304" pitchFamily="18" charset="0"/>
            </a:endParaRPr>
          </a:p>
        </p:txBody>
      </p:sp>
      <p:cxnSp>
        <p:nvCxnSpPr>
          <p:cNvPr id="6" name="Přímá spojnice 5">
            <a:extLst>
              <a:ext uri="{FF2B5EF4-FFF2-40B4-BE49-F238E27FC236}">
                <a16:creationId xmlns:a16="http://schemas.microsoft.com/office/drawing/2014/main" id="{AE66BC6F-32C5-B48C-D58C-EB3F70DEE321}"/>
              </a:ext>
            </a:extLst>
          </p:cNvPr>
          <p:cNvCxnSpPr/>
          <p:nvPr/>
        </p:nvCxnSpPr>
        <p:spPr>
          <a:xfrm>
            <a:off x="919618" y="4820810"/>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object 10">
            <a:extLst>
              <a:ext uri="{FF2B5EF4-FFF2-40B4-BE49-F238E27FC236}">
                <a16:creationId xmlns:a16="http://schemas.microsoft.com/office/drawing/2014/main" id="{E9658460-6E89-0FFB-2D63-6C6B57B0176F}"/>
              </a:ext>
            </a:extLst>
          </p:cNvPr>
          <p:cNvSpPr txBox="1"/>
          <p:nvPr/>
        </p:nvSpPr>
        <p:spPr>
          <a:xfrm>
            <a:off x="1222414" y="5264523"/>
            <a:ext cx="5114846" cy="2598788"/>
          </a:xfrm>
          <a:prstGeom prst="rect">
            <a:avLst/>
          </a:prstGeom>
        </p:spPr>
        <p:txBody>
          <a:bodyPr vert="horz" wrap="square" lIns="0" tIns="13335" rIns="0" bIns="0" rtlCol="0">
            <a:spAutoFit/>
          </a:bodyPr>
          <a:lstStyle/>
          <a:p>
            <a:r>
              <a:rPr lang="cs-CZ" sz="1200" dirty="0">
                <a:solidFill>
                  <a:srgbClr val="000000"/>
                </a:solidFill>
                <a:effectLst/>
                <a:latin typeface="Georgia" panose="02040502050405020303" pitchFamily="18" charset="0"/>
                <a:ea typeface="Calibri" panose="020F0502020204030204" pitchFamily="34" charset="0"/>
              </a:rPr>
              <a:t>Mám v každodenní redakční práci klíčovou roli a mým přímým nadřízeným je šéfredaktor. Jsem za každým novinářským výstupem a mám mnohem větší odpovědnost než samotný novinář. V redakci jsem seniorním novinářem s největšími zkušenostmi, ale mé jméno pod žádným článkem nevidíte. U článku třeba rozhoduji o titulku, skladbě textu, ale gramatickou správnost sleduje korektor. Rozděluji úkoly, řídím každodenní provoz redakce, rozhoduji o všem a po redaktorech kontroluji každý výstup. Rozhoduji, jestli již mají redaktoři a reportéři dost informací a můžeme zprávu vydat. Nekontroluji jen faktické informace, ale také to, zda je zpráva vyvážená. V případě článku čtu text, v případě televizní redakci připravuji otázky pro moderátora a potom v režii moderátorovi uděluji pokyny. Každý zná Václava Moravce, ale nikdo neví, že jsem to já, kdo mu přes sluchátka radí, jak postupovat. Jsem hlavní složkou kontrolního mechanismu ve všech redakcích a moje pozice ve většině dezinformačních médií vůbec neexistuje.</a:t>
            </a:r>
            <a:endParaRPr lang="cs-CZ" sz="1200" dirty="0">
              <a:effectLst/>
              <a:latin typeface="Georgia" panose="02040502050405020303" pitchFamily="18" charset="0"/>
              <a:ea typeface="Times New Roman" panose="02020603050405020304" pitchFamily="18" charset="0"/>
            </a:endParaRPr>
          </a:p>
        </p:txBody>
      </p:sp>
      <p:cxnSp>
        <p:nvCxnSpPr>
          <p:cNvPr id="8" name="Přímá spojnice 7">
            <a:extLst>
              <a:ext uri="{FF2B5EF4-FFF2-40B4-BE49-F238E27FC236}">
                <a16:creationId xmlns:a16="http://schemas.microsoft.com/office/drawing/2014/main" id="{1C8830DA-BFC6-A0AA-E17A-9FA65074F5FA}"/>
              </a:ext>
            </a:extLst>
          </p:cNvPr>
          <p:cNvCxnSpPr/>
          <p:nvPr/>
        </p:nvCxnSpPr>
        <p:spPr>
          <a:xfrm>
            <a:off x="919618" y="8343282"/>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object 10">
            <a:extLst>
              <a:ext uri="{FF2B5EF4-FFF2-40B4-BE49-F238E27FC236}">
                <a16:creationId xmlns:a16="http://schemas.microsoft.com/office/drawing/2014/main" id="{33FB8518-1CB9-B677-5839-0ECF6E908CDC}"/>
              </a:ext>
            </a:extLst>
          </p:cNvPr>
          <p:cNvSpPr txBox="1"/>
          <p:nvPr/>
        </p:nvSpPr>
        <p:spPr>
          <a:xfrm>
            <a:off x="1222414" y="8770908"/>
            <a:ext cx="5114846" cy="567463"/>
          </a:xfrm>
          <a:prstGeom prst="rect">
            <a:avLst/>
          </a:prstGeom>
        </p:spPr>
        <p:txBody>
          <a:bodyPr vert="horz" wrap="square" lIns="0" tIns="13335" rIns="0" bIns="0" rtlCol="0">
            <a:spAutoFit/>
          </a:bodyPr>
          <a:lstStyle/>
          <a:p>
            <a:r>
              <a:rPr lang="cs-CZ" sz="1800" dirty="0">
                <a:solidFill>
                  <a:srgbClr val="000000"/>
                </a:solidFill>
                <a:effectLst/>
                <a:latin typeface="Georgia" panose="02040502050405020303" pitchFamily="18" charset="0"/>
                <a:ea typeface="Calibri" panose="020F0502020204030204" pitchFamily="34" charset="0"/>
              </a:rPr>
              <a:t>Sestavuji denní plán a dohlížím na to, aby práce kolegů byla fakticky správně. </a:t>
            </a:r>
            <a:endParaRPr lang="cs-CZ" sz="1800" dirty="0">
              <a:effectLst/>
              <a:latin typeface="Georgia" panose="02040502050405020303" pitchFamily="18" charset="0"/>
              <a:ea typeface="Times New Roman" panose="02020603050405020304" pitchFamily="18" charset="0"/>
            </a:endParaRPr>
          </a:p>
        </p:txBody>
      </p:sp>
    </p:spTree>
    <p:extLst>
      <p:ext uri="{BB962C8B-B14F-4D97-AF65-F5344CB8AC3E}">
        <p14:creationId xmlns:p14="http://schemas.microsoft.com/office/powerpoint/2010/main" val="18340261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82590-0B44-EBD4-2C44-A8ECE7C46A9C}"/>
            </a:ext>
          </a:extLst>
        </p:cNvPr>
        <p:cNvGrpSpPr/>
        <p:nvPr/>
      </p:nvGrpSpPr>
      <p:grpSpPr>
        <a:xfrm>
          <a:off x="0" y="0"/>
          <a:ext cx="0" cy="0"/>
          <a:chOff x="0" y="0"/>
          <a:chExt cx="0" cy="0"/>
        </a:xfrm>
      </p:grpSpPr>
      <p:pic>
        <p:nvPicPr>
          <p:cNvPr id="24" name="Obrázek 23">
            <a:extLst>
              <a:ext uri="{FF2B5EF4-FFF2-40B4-BE49-F238E27FC236}">
                <a16:creationId xmlns:a16="http://schemas.microsoft.com/office/drawing/2014/main" id="{C7E61076-CAB4-3714-8104-1EACF9E8ACE8}"/>
              </a:ext>
            </a:extLst>
          </p:cNvPr>
          <p:cNvPicPr>
            <a:picLocks noChangeAspect="1"/>
          </p:cNvPicPr>
          <p:nvPr/>
        </p:nvPicPr>
        <p:blipFill>
          <a:blip r:embed="rId3"/>
          <a:stretch>
            <a:fillRect/>
          </a:stretch>
        </p:blipFill>
        <p:spPr>
          <a:xfrm>
            <a:off x="2305268" y="1003084"/>
            <a:ext cx="444500" cy="635000"/>
          </a:xfrm>
          <a:prstGeom prst="rect">
            <a:avLst/>
          </a:prstGeom>
        </p:spPr>
      </p:pic>
      <p:sp>
        <p:nvSpPr>
          <p:cNvPr id="25" name="Nadpis 1">
            <a:extLst>
              <a:ext uri="{FF2B5EF4-FFF2-40B4-BE49-F238E27FC236}">
                <a16:creationId xmlns:a16="http://schemas.microsoft.com/office/drawing/2014/main" id="{2C8E8C06-E55F-78FC-03E9-BB78B53573BA}"/>
              </a:ext>
            </a:extLst>
          </p:cNvPr>
          <p:cNvSpPr txBox="1">
            <a:spLocks/>
          </p:cNvSpPr>
          <p:nvPr/>
        </p:nvSpPr>
        <p:spPr>
          <a:xfrm>
            <a:off x="2972250" y="1210191"/>
            <a:ext cx="3868287" cy="484326"/>
          </a:xfrm>
          <a:prstGeom prst="rect">
            <a:avLst/>
          </a:prstGeom>
        </p:spPr>
        <p:txBody>
          <a:bodyPr vert="horz" lIns="91440" tIns="45720" rIns="91440" bIns="45720" rtlCol="0" anchor="b">
            <a:noAutofit/>
          </a:bodyPr>
          <a:lstStyle>
            <a:lvl1pPr algn="l" defTabSz="755934" rtl="0" eaLnBrk="1" latinLnBrk="0" hangingPunct="1">
              <a:lnSpc>
                <a:spcPct val="90000"/>
              </a:lnSpc>
              <a:spcBef>
                <a:spcPct val="0"/>
              </a:spcBef>
              <a:buNone/>
              <a:defRPr sz="2400" kern="1200" cap="all" baseline="0">
                <a:solidFill>
                  <a:srgbClr val="CC0000"/>
                </a:solidFill>
                <a:latin typeface="Arial Black" panose="020B0604020202020204" pitchFamily="34" charset="0"/>
                <a:ea typeface="+mj-ea"/>
                <a:cs typeface="+mj-cs"/>
              </a:defRPr>
            </a:lvl1pPr>
          </a:lstStyle>
          <a:p>
            <a:pPr>
              <a:spcAft>
                <a:spcPts val="600"/>
              </a:spcAft>
            </a:pPr>
            <a:r>
              <a:rPr lang="cs-CZ" dirty="0"/>
              <a:t>NOVINÁŘ A PRÁCE REDAKCE</a:t>
            </a:r>
          </a:p>
        </p:txBody>
      </p:sp>
      <p:pic>
        <p:nvPicPr>
          <p:cNvPr id="2" name="Obrázek 1">
            <a:extLst>
              <a:ext uri="{FF2B5EF4-FFF2-40B4-BE49-F238E27FC236}">
                <a16:creationId xmlns:a16="http://schemas.microsoft.com/office/drawing/2014/main" id="{BAE571CB-56BA-0C8E-9CFF-43387DE4BB3D}"/>
              </a:ext>
            </a:extLst>
          </p:cNvPr>
          <p:cNvPicPr>
            <a:picLocks noChangeAspect="1"/>
          </p:cNvPicPr>
          <p:nvPr/>
        </p:nvPicPr>
        <p:blipFill>
          <a:blip r:embed="rId4"/>
          <a:stretch>
            <a:fillRect/>
          </a:stretch>
        </p:blipFill>
        <p:spPr>
          <a:xfrm>
            <a:off x="719137" y="2432378"/>
            <a:ext cx="6121400" cy="7442200"/>
          </a:xfrm>
          <a:prstGeom prst="rect">
            <a:avLst/>
          </a:prstGeom>
        </p:spPr>
      </p:pic>
      <p:sp>
        <p:nvSpPr>
          <p:cNvPr id="13" name="Rectangle 1">
            <a:extLst>
              <a:ext uri="{FF2B5EF4-FFF2-40B4-BE49-F238E27FC236}">
                <a16:creationId xmlns:a16="http://schemas.microsoft.com/office/drawing/2014/main" id="{757CBA13-7EE3-6147-D5C3-D50948969AE1}"/>
              </a:ext>
            </a:extLst>
          </p:cNvPr>
          <p:cNvSpPr>
            <a:spLocks noChangeArrowheads="1"/>
          </p:cNvSpPr>
          <p:nvPr/>
        </p:nvSpPr>
        <p:spPr bwMode="auto">
          <a:xfrm>
            <a:off x="6568577" y="3407140"/>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sp>
        <p:nvSpPr>
          <p:cNvPr id="22" name="object 10">
            <a:extLst>
              <a:ext uri="{FF2B5EF4-FFF2-40B4-BE49-F238E27FC236}">
                <a16:creationId xmlns:a16="http://schemas.microsoft.com/office/drawing/2014/main" id="{5D5D6555-9FC9-2C41-E4F1-614159D721B4}"/>
              </a:ext>
            </a:extLst>
          </p:cNvPr>
          <p:cNvSpPr txBox="1"/>
          <p:nvPr/>
        </p:nvSpPr>
        <p:spPr>
          <a:xfrm>
            <a:off x="1230536" y="3169665"/>
            <a:ext cx="5114846" cy="290464"/>
          </a:xfrm>
          <a:prstGeom prst="rect">
            <a:avLst/>
          </a:prstGeom>
        </p:spPr>
        <p:txBody>
          <a:bodyPr vert="horz" wrap="square" lIns="0" tIns="13335" rIns="0" bIns="0" rtlCol="0">
            <a:spAutoFit/>
          </a:bodyPr>
          <a:lstStyle/>
          <a:p>
            <a:pPr algn="just"/>
            <a:r>
              <a:rPr lang="cs-CZ" sz="1800" b="1" dirty="0">
                <a:effectLst/>
                <a:latin typeface="Georgia" panose="02040502050405020303" pitchFamily="18" charset="0"/>
                <a:ea typeface="Arial" panose="020B0604020202020204" pitchFamily="34" charset="0"/>
              </a:rPr>
              <a:t>Kdo je kdo v redakci</a:t>
            </a:r>
            <a:endParaRPr lang="cs-CZ" sz="1800" dirty="0">
              <a:effectLst/>
              <a:latin typeface="Georgia" panose="02040502050405020303" pitchFamily="18" charset="0"/>
              <a:ea typeface="Times New Roman" panose="02020603050405020304" pitchFamily="18" charset="0"/>
            </a:endParaRPr>
          </a:p>
        </p:txBody>
      </p:sp>
      <p:grpSp>
        <p:nvGrpSpPr>
          <p:cNvPr id="35" name="Skupina 34">
            <a:extLst>
              <a:ext uri="{FF2B5EF4-FFF2-40B4-BE49-F238E27FC236}">
                <a16:creationId xmlns:a16="http://schemas.microsoft.com/office/drawing/2014/main" id="{A8DBD085-4B2C-18F6-6036-38AA2974F890}"/>
              </a:ext>
            </a:extLst>
          </p:cNvPr>
          <p:cNvGrpSpPr/>
          <p:nvPr/>
        </p:nvGrpSpPr>
        <p:grpSpPr>
          <a:xfrm>
            <a:off x="3658394" y="1998663"/>
            <a:ext cx="242886" cy="248197"/>
            <a:chOff x="7855830" y="1339070"/>
            <a:chExt cx="242886" cy="248197"/>
          </a:xfrm>
        </p:grpSpPr>
        <p:pic>
          <p:nvPicPr>
            <p:cNvPr id="36" name="Obrázek 35">
              <a:extLst>
                <a:ext uri="{FF2B5EF4-FFF2-40B4-BE49-F238E27FC236}">
                  <a16:creationId xmlns:a16="http://schemas.microsoft.com/office/drawing/2014/main" id="{EEA38CE4-BDFA-3B9C-58BD-BD3845B6DA88}"/>
                </a:ext>
              </a:extLst>
            </p:cNvPr>
            <p:cNvPicPr>
              <a:picLocks noChangeAspect="1"/>
            </p:cNvPicPr>
            <p:nvPr/>
          </p:nvPicPr>
          <p:blipFill>
            <a:blip r:embed="rId5"/>
            <a:stretch>
              <a:fillRect/>
            </a:stretch>
          </p:blipFill>
          <p:spPr>
            <a:xfrm>
              <a:off x="7869323" y="1342964"/>
              <a:ext cx="215900" cy="215900"/>
            </a:xfrm>
            <a:prstGeom prst="rect">
              <a:avLst/>
            </a:prstGeom>
          </p:spPr>
        </p:pic>
        <p:sp>
          <p:nvSpPr>
            <p:cNvPr id="37" name="Podnadpis 2">
              <a:extLst>
                <a:ext uri="{FF2B5EF4-FFF2-40B4-BE49-F238E27FC236}">
                  <a16:creationId xmlns:a16="http://schemas.microsoft.com/office/drawing/2014/main" id="{FF944ACD-72E6-0E43-2805-5FCA3A4F4B23}"/>
                </a:ext>
              </a:extLst>
            </p:cNvPr>
            <p:cNvSpPr txBox="1">
              <a:spLocks/>
            </p:cNvSpPr>
            <p:nvPr/>
          </p:nvSpPr>
          <p:spPr>
            <a:xfrm>
              <a:off x="7855830" y="1339070"/>
              <a:ext cx="242886" cy="248197"/>
            </a:xfrm>
            <a:prstGeom prst="rect">
              <a:avLst/>
            </a:prstGeom>
          </p:spPr>
          <p:txBody>
            <a:bodyPr vert="horz" lIns="91440" tIns="45720" rIns="91440" bIns="45720" rtlCol="0">
              <a:norm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r>
                <a:rPr lang="cs-CZ" sz="1000" b="1" dirty="0">
                  <a:solidFill>
                    <a:schemeClr val="bg1"/>
                  </a:solidFill>
                  <a:latin typeface="Arial Black" panose="020B0604020202020204" pitchFamily="34" charset="0"/>
                  <a:cs typeface="Arial Black" panose="020B0604020202020204" pitchFamily="34" charset="0"/>
                </a:rPr>
                <a:t>4</a:t>
              </a:r>
            </a:p>
          </p:txBody>
        </p:sp>
      </p:grpSp>
      <p:cxnSp>
        <p:nvCxnSpPr>
          <p:cNvPr id="4" name="Přímá spojnice 3">
            <a:extLst>
              <a:ext uri="{FF2B5EF4-FFF2-40B4-BE49-F238E27FC236}">
                <a16:creationId xmlns:a16="http://schemas.microsoft.com/office/drawing/2014/main" id="{8622B381-10CC-C3F9-57AF-0944BC91AB3D}"/>
              </a:ext>
            </a:extLst>
          </p:cNvPr>
          <p:cNvCxnSpPr/>
          <p:nvPr/>
        </p:nvCxnSpPr>
        <p:spPr>
          <a:xfrm>
            <a:off x="919618" y="3864340"/>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object 10">
            <a:extLst>
              <a:ext uri="{FF2B5EF4-FFF2-40B4-BE49-F238E27FC236}">
                <a16:creationId xmlns:a16="http://schemas.microsoft.com/office/drawing/2014/main" id="{80A23A54-3EEB-E4CD-0896-943529C32E91}"/>
              </a:ext>
            </a:extLst>
          </p:cNvPr>
          <p:cNvSpPr txBox="1"/>
          <p:nvPr/>
        </p:nvSpPr>
        <p:spPr>
          <a:xfrm>
            <a:off x="1222414" y="4143865"/>
            <a:ext cx="5114846" cy="382797"/>
          </a:xfrm>
          <a:prstGeom prst="rect">
            <a:avLst/>
          </a:prstGeom>
        </p:spPr>
        <p:txBody>
          <a:bodyPr vert="horz" wrap="square" lIns="0" tIns="13335" rIns="0" bIns="0" rtlCol="0">
            <a:spAutoFit/>
          </a:bodyPr>
          <a:lstStyle/>
          <a:p>
            <a:pPr algn="ctr"/>
            <a:r>
              <a:rPr lang="cs-CZ" sz="2400" b="1" dirty="0" err="1">
                <a:latin typeface="Georgia" panose="02040502050405020303" pitchFamily="18" charset="0"/>
                <a:ea typeface="Times New Roman" panose="02020603050405020304" pitchFamily="18" charset="0"/>
              </a:rPr>
              <a:t>Rešeršista</a:t>
            </a:r>
            <a:endParaRPr lang="cs-CZ" sz="2400" dirty="0">
              <a:effectLst/>
              <a:latin typeface="Georgia" panose="02040502050405020303" pitchFamily="18" charset="0"/>
              <a:ea typeface="Times New Roman" panose="02020603050405020304" pitchFamily="18" charset="0"/>
            </a:endParaRPr>
          </a:p>
        </p:txBody>
      </p:sp>
      <p:cxnSp>
        <p:nvCxnSpPr>
          <p:cNvPr id="6" name="Přímá spojnice 5">
            <a:extLst>
              <a:ext uri="{FF2B5EF4-FFF2-40B4-BE49-F238E27FC236}">
                <a16:creationId xmlns:a16="http://schemas.microsoft.com/office/drawing/2014/main" id="{B0F38486-9707-69A9-9A7E-8F8D0DEC5AF4}"/>
              </a:ext>
            </a:extLst>
          </p:cNvPr>
          <p:cNvCxnSpPr/>
          <p:nvPr/>
        </p:nvCxnSpPr>
        <p:spPr>
          <a:xfrm>
            <a:off x="919618" y="4820810"/>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object 10">
            <a:extLst>
              <a:ext uri="{FF2B5EF4-FFF2-40B4-BE49-F238E27FC236}">
                <a16:creationId xmlns:a16="http://schemas.microsoft.com/office/drawing/2014/main" id="{A8AF73BC-A980-E3F2-B9F2-887EFEC6979A}"/>
              </a:ext>
            </a:extLst>
          </p:cNvPr>
          <p:cNvSpPr txBox="1"/>
          <p:nvPr/>
        </p:nvSpPr>
        <p:spPr>
          <a:xfrm>
            <a:off x="1222414" y="5264523"/>
            <a:ext cx="5114846" cy="1952458"/>
          </a:xfrm>
          <a:prstGeom prst="rect">
            <a:avLst/>
          </a:prstGeom>
        </p:spPr>
        <p:txBody>
          <a:bodyPr vert="horz" wrap="square" lIns="0" tIns="13335" rIns="0" bIns="0" rtlCol="0">
            <a:spAutoFit/>
          </a:bodyPr>
          <a:lstStyle/>
          <a:p>
            <a:r>
              <a:rPr lang="cs-CZ" sz="1400" dirty="0">
                <a:solidFill>
                  <a:srgbClr val="000000"/>
                </a:solidFill>
                <a:effectLst/>
                <a:latin typeface="Georgia" panose="02040502050405020303" pitchFamily="18" charset="0"/>
                <a:ea typeface="Calibri" panose="020F0502020204030204" pitchFamily="34" charset="0"/>
              </a:rPr>
              <a:t>Shromažďuji materiály pro moderátory a další kolegy. Např. Martin Veselovský musí udělat dva rozhovory denně, a proto nemá prostor, aby prohledával všechny materiály sám. Pro redakci např. procházím staré rozhovory, články, sliby politiků atd. a ze všeho potom připravím několikastránkový materiál, výtah toho nejdůležitějšího, co pak předložím kolegům. Mé služby využívají především začínající redaktoři, ale někdy se mi podaří objevit klíčovou informaci, která může ovlivnit politickou situaci.</a:t>
            </a:r>
            <a:endParaRPr lang="cs-CZ" sz="1400" dirty="0">
              <a:effectLst/>
              <a:latin typeface="Georgia" panose="02040502050405020303" pitchFamily="18" charset="0"/>
              <a:ea typeface="Times New Roman" panose="02020603050405020304" pitchFamily="18" charset="0"/>
            </a:endParaRPr>
          </a:p>
        </p:txBody>
      </p:sp>
      <p:cxnSp>
        <p:nvCxnSpPr>
          <p:cNvPr id="8" name="Přímá spojnice 7">
            <a:extLst>
              <a:ext uri="{FF2B5EF4-FFF2-40B4-BE49-F238E27FC236}">
                <a16:creationId xmlns:a16="http://schemas.microsoft.com/office/drawing/2014/main" id="{C9FFFDE5-1C29-64CE-B8D2-472CC673ACBA}"/>
              </a:ext>
            </a:extLst>
          </p:cNvPr>
          <p:cNvCxnSpPr/>
          <p:nvPr/>
        </p:nvCxnSpPr>
        <p:spPr>
          <a:xfrm>
            <a:off x="919618" y="7693925"/>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object 10">
            <a:extLst>
              <a:ext uri="{FF2B5EF4-FFF2-40B4-BE49-F238E27FC236}">
                <a16:creationId xmlns:a16="http://schemas.microsoft.com/office/drawing/2014/main" id="{2DF849B8-22E9-C3A9-60D7-82449BD0A94B}"/>
              </a:ext>
            </a:extLst>
          </p:cNvPr>
          <p:cNvSpPr txBox="1"/>
          <p:nvPr/>
        </p:nvSpPr>
        <p:spPr>
          <a:xfrm>
            <a:off x="1222414" y="8121793"/>
            <a:ext cx="5114846" cy="567463"/>
          </a:xfrm>
          <a:prstGeom prst="rect">
            <a:avLst/>
          </a:prstGeom>
        </p:spPr>
        <p:txBody>
          <a:bodyPr vert="horz" wrap="square" lIns="0" tIns="13335" rIns="0" bIns="0" rtlCol="0">
            <a:spAutoFit/>
          </a:bodyPr>
          <a:lstStyle/>
          <a:p>
            <a:r>
              <a:rPr lang="cs-CZ" sz="1800" dirty="0">
                <a:solidFill>
                  <a:srgbClr val="000000"/>
                </a:solidFill>
                <a:effectLst/>
                <a:latin typeface="Georgia" panose="02040502050405020303" pitchFamily="18" charset="0"/>
                <a:ea typeface="Calibri" panose="020F0502020204030204" pitchFamily="34" charset="0"/>
              </a:rPr>
              <a:t>Vyhledávám informace a připravuji podklady pro kolegy z redakce.</a:t>
            </a:r>
            <a:endParaRPr lang="cs-CZ" sz="1800" dirty="0">
              <a:effectLst/>
              <a:latin typeface="Georgia" panose="02040502050405020303" pitchFamily="18" charset="0"/>
              <a:ea typeface="Times New Roman" panose="02020603050405020304" pitchFamily="18" charset="0"/>
            </a:endParaRPr>
          </a:p>
        </p:txBody>
      </p:sp>
    </p:spTree>
    <p:extLst>
      <p:ext uri="{BB962C8B-B14F-4D97-AF65-F5344CB8AC3E}">
        <p14:creationId xmlns:p14="http://schemas.microsoft.com/office/powerpoint/2010/main" val="34176305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FDF6B3-709D-0BB0-BDE0-43B146AF93E9}"/>
            </a:ext>
          </a:extLst>
        </p:cNvPr>
        <p:cNvGrpSpPr/>
        <p:nvPr/>
      </p:nvGrpSpPr>
      <p:grpSpPr>
        <a:xfrm>
          <a:off x="0" y="0"/>
          <a:ext cx="0" cy="0"/>
          <a:chOff x="0" y="0"/>
          <a:chExt cx="0" cy="0"/>
        </a:xfrm>
      </p:grpSpPr>
      <p:pic>
        <p:nvPicPr>
          <p:cNvPr id="24" name="Obrázek 23">
            <a:extLst>
              <a:ext uri="{FF2B5EF4-FFF2-40B4-BE49-F238E27FC236}">
                <a16:creationId xmlns:a16="http://schemas.microsoft.com/office/drawing/2014/main" id="{A080062C-5B03-61FC-FA49-174C306F57C5}"/>
              </a:ext>
            </a:extLst>
          </p:cNvPr>
          <p:cNvPicPr>
            <a:picLocks noChangeAspect="1"/>
          </p:cNvPicPr>
          <p:nvPr/>
        </p:nvPicPr>
        <p:blipFill>
          <a:blip r:embed="rId3"/>
          <a:stretch>
            <a:fillRect/>
          </a:stretch>
        </p:blipFill>
        <p:spPr>
          <a:xfrm>
            <a:off x="2305268" y="1003084"/>
            <a:ext cx="444500" cy="635000"/>
          </a:xfrm>
          <a:prstGeom prst="rect">
            <a:avLst/>
          </a:prstGeom>
        </p:spPr>
      </p:pic>
      <p:sp>
        <p:nvSpPr>
          <p:cNvPr id="25" name="Nadpis 1">
            <a:extLst>
              <a:ext uri="{FF2B5EF4-FFF2-40B4-BE49-F238E27FC236}">
                <a16:creationId xmlns:a16="http://schemas.microsoft.com/office/drawing/2014/main" id="{010E5B73-616B-83AE-8DC5-2E63DE14158B}"/>
              </a:ext>
            </a:extLst>
          </p:cNvPr>
          <p:cNvSpPr txBox="1">
            <a:spLocks/>
          </p:cNvSpPr>
          <p:nvPr/>
        </p:nvSpPr>
        <p:spPr>
          <a:xfrm>
            <a:off x="2972250" y="1210191"/>
            <a:ext cx="3868287" cy="484326"/>
          </a:xfrm>
          <a:prstGeom prst="rect">
            <a:avLst/>
          </a:prstGeom>
        </p:spPr>
        <p:txBody>
          <a:bodyPr vert="horz" lIns="91440" tIns="45720" rIns="91440" bIns="45720" rtlCol="0" anchor="b">
            <a:noAutofit/>
          </a:bodyPr>
          <a:lstStyle>
            <a:lvl1pPr algn="l" defTabSz="755934" rtl="0" eaLnBrk="1" latinLnBrk="0" hangingPunct="1">
              <a:lnSpc>
                <a:spcPct val="90000"/>
              </a:lnSpc>
              <a:spcBef>
                <a:spcPct val="0"/>
              </a:spcBef>
              <a:buNone/>
              <a:defRPr sz="2400" kern="1200" cap="all" baseline="0">
                <a:solidFill>
                  <a:srgbClr val="CC0000"/>
                </a:solidFill>
                <a:latin typeface="Arial Black" panose="020B0604020202020204" pitchFamily="34" charset="0"/>
                <a:ea typeface="+mj-ea"/>
                <a:cs typeface="+mj-cs"/>
              </a:defRPr>
            </a:lvl1pPr>
          </a:lstStyle>
          <a:p>
            <a:pPr>
              <a:spcAft>
                <a:spcPts val="600"/>
              </a:spcAft>
            </a:pPr>
            <a:r>
              <a:rPr lang="cs-CZ" dirty="0"/>
              <a:t>NOVINÁŘ A PRÁCE REDAKCE</a:t>
            </a:r>
          </a:p>
        </p:txBody>
      </p:sp>
      <p:pic>
        <p:nvPicPr>
          <p:cNvPr id="2" name="Obrázek 1">
            <a:extLst>
              <a:ext uri="{FF2B5EF4-FFF2-40B4-BE49-F238E27FC236}">
                <a16:creationId xmlns:a16="http://schemas.microsoft.com/office/drawing/2014/main" id="{3D97460A-DEFC-3CFE-B9DA-1AE536EFBF56}"/>
              </a:ext>
            </a:extLst>
          </p:cNvPr>
          <p:cNvPicPr>
            <a:picLocks noChangeAspect="1"/>
          </p:cNvPicPr>
          <p:nvPr/>
        </p:nvPicPr>
        <p:blipFill>
          <a:blip r:embed="rId4"/>
          <a:stretch>
            <a:fillRect/>
          </a:stretch>
        </p:blipFill>
        <p:spPr>
          <a:xfrm>
            <a:off x="719137" y="2432378"/>
            <a:ext cx="6121400" cy="7442200"/>
          </a:xfrm>
          <a:prstGeom prst="rect">
            <a:avLst/>
          </a:prstGeom>
        </p:spPr>
      </p:pic>
      <p:sp>
        <p:nvSpPr>
          <p:cNvPr id="13" name="Rectangle 1">
            <a:extLst>
              <a:ext uri="{FF2B5EF4-FFF2-40B4-BE49-F238E27FC236}">
                <a16:creationId xmlns:a16="http://schemas.microsoft.com/office/drawing/2014/main" id="{143B621D-A3E5-2769-C485-A029CE98B009}"/>
              </a:ext>
            </a:extLst>
          </p:cNvPr>
          <p:cNvSpPr>
            <a:spLocks noChangeArrowheads="1"/>
          </p:cNvSpPr>
          <p:nvPr/>
        </p:nvSpPr>
        <p:spPr bwMode="auto">
          <a:xfrm>
            <a:off x="6568577" y="3407140"/>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sp>
        <p:nvSpPr>
          <p:cNvPr id="22" name="object 10">
            <a:extLst>
              <a:ext uri="{FF2B5EF4-FFF2-40B4-BE49-F238E27FC236}">
                <a16:creationId xmlns:a16="http://schemas.microsoft.com/office/drawing/2014/main" id="{763A50BE-9F4D-A152-171F-C6581BB7A45C}"/>
              </a:ext>
            </a:extLst>
          </p:cNvPr>
          <p:cNvSpPr txBox="1"/>
          <p:nvPr/>
        </p:nvSpPr>
        <p:spPr>
          <a:xfrm>
            <a:off x="1230536" y="3169665"/>
            <a:ext cx="5114846" cy="290464"/>
          </a:xfrm>
          <a:prstGeom prst="rect">
            <a:avLst/>
          </a:prstGeom>
        </p:spPr>
        <p:txBody>
          <a:bodyPr vert="horz" wrap="square" lIns="0" tIns="13335" rIns="0" bIns="0" rtlCol="0">
            <a:spAutoFit/>
          </a:bodyPr>
          <a:lstStyle/>
          <a:p>
            <a:pPr algn="just"/>
            <a:r>
              <a:rPr lang="cs-CZ" sz="1800" b="1" dirty="0">
                <a:effectLst/>
                <a:latin typeface="Georgia" panose="02040502050405020303" pitchFamily="18" charset="0"/>
                <a:ea typeface="Arial" panose="020B0604020202020204" pitchFamily="34" charset="0"/>
              </a:rPr>
              <a:t>Kdo je kdo v redakci</a:t>
            </a:r>
            <a:endParaRPr lang="cs-CZ" sz="1800" dirty="0">
              <a:effectLst/>
              <a:latin typeface="Georgia" panose="02040502050405020303" pitchFamily="18" charset="0"/>
              <a:ea typeface="Times New Roman" panose="02020603050405020304" pitchFamily="18" charset="0"/>
            </a:endParaRPr>
          </a:p>
        </p:txBody>
      </p:sp>
      <p:grpSp>
        <p:nvGrpSpPr>
          <p:cNvPr id="35" name="Skupina 34">
            <a:extLst>
              <a:ext uri="{FF2B5EF4-FFF2-40B4-BE49-F238E27FC236}">
                <a16:creationId xmlns:a16="http://schemas.microsoft.com/office/drawing/2014/main" id="{681849AA-9F00-C17F-5B7A-03751D40EE9B}"/>
              </a:ext>
            </a:extLst>
          </p:cNvPr>
          <p:cNvGrpSpPr/>
          <p:nvPr/>
        </p:nvGrpSpPr>
        <p:grpSpPr>
          <a:xfrm>
            <a:off x="3658394" y="1998663"/>
            <a:ext cx="242886" cy="248197"/>
            <a:chOff x="7855830" y="1339070"/>
            <a:chExt cx="242886" cy="248197"/>
          </a:xfrm>
        </p:grpSpPr>
        <p:pic>
          <p:nvPicPr>
            <p:cNvPr id="36" name="Obrázek 35">
              <a:extLst>
                <a:ext uri="{FF2B5EF4-FFF2-40B4-BE49-F238E27FC236}">
                  <a16:creationId xmlns:a16="http://schemas.microsoft.com/office/drawing/2014/main" id="{DEACC05E-F368-4901-6BAE-89956C74B62B}"/>
                </a:ext>
              </a:extLst>
            </p:cNvPr>
            <p:cNvPicPr>
              <a:picLocks noChangeAspect="1"/>
            </p:cNvPicPr>
            <p:nvPr/>
          </p:nvPicPr>
          <p:blipFill>
            <a:blip r:embed="rId5"/>
            <a:stretch>
              <a:fillRect/>
            </a:stretch>
          </p:blipFill>
          <p:spPr>
            <a:xfrm>
              <a:off x="7869323" y="1342964"/>
              <a:ext cx="215900" cy="215900"/>
            </a:xfrm>
            <a:prstGeom prst="rect">
              <a:avLst/>
            </a:prstGeom>
          </p:spPr>
        </p:pic>
        <p:sp>
          <p:nvSpPr>
            <p:cNvPr id="37" name="Podnadpis 2">
              <a:extLst>
                <a:ext uri="{FF2B5EF4-FFF2-40B4-BE49-F238E27FC236}">
                  <a16:creationId xmlns:a16="http://schemas.microsoft.com/office/drawing/2014/main" id="{C3857700-8EC9-5F66-C792-ED2406AC991C}"/>
                </a:ext>
              </a:extLst>
            </p:cNvPr>
            <p:cNvSpPr txBox="1">
              <a:spLocks/>
            </p:cNvSpPr>
            <p:nvPr/>
          </p:nvSpPr>
          <p:spPr>
            <a:xfrm>
              <a:off x="7855830" y="1339070"/>
              <a:ext cx="242886" cy="248197"/>
            </a:xfrm>
            <a:prstGeom prst="rect">
              <a:avLst/>
            </a:prstGeom>
          </p:spPr>
          <p:txBody>
            <a:bodyPr vert="horz" lIns="91440" tIns="45720" rIns="91440" bIns="45720" rtlCol="0">
              <a:norm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r>
                <a:rPr lang="cs-CZ" sz="1000" b="1" dirty="0">
                  <a:solidFill>
                    <a:schemeClr val="bg1"/>
                  </a:solidFill>
                  <a:latin typeface="Arial Black" panose="020B0604020202020204" pitchFamily="34" charset="0"/>
                  <a:cs typeface="Arial Black" panose="020B0604020202020204" pitchFamily="34" charset="0"/>
                </a:rPr>
                <a:t>5</a:t>
              </a:r>
            </a:p>
          </p:txBody>
        </p:sp>
      </p:grpSp>
      <p:cxnSp>
        <p:nvCxnSpPr>
          <p:cNvPr id="4" name="Přímá spojnice 3">
            <a:extLst>
              <a:ext uri="{FF2B5EF4-FFF2-40B4-BE49-F238E27FC236}">
                <a16:creationId xmlns:a16="http://schemas.microsoft.com/office/drawing/2014/main" id="{B123927D-F975-1AC9-F6CC-32B6627725E4}"/>
              </a:ext>
            </a:extLst>
          </p:cNvPr>
          <p:cNvCxnSpPr/>
          <p:nvPr/>
        </p:nvCxnSpPr>
        <p:spPr>
          <a:xfrm>
            <a:off x="919618" y="3864340"/>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object 10">
            <a:extLst>
              <a:ext uri="{FF2B5EF4-FFF2-40B4-BE49-F238E27FC236}">
                <a16:creationId xmlns:a16="http://schemas.microsoft.com/office/drawing/2014/main" id="{3B7B5A66-4BFE-602E-72CF-D5FA6A30BBBC}"/>
              </a:ext>
            </a:extLst>
          </p:cNvPr>
          <p:cNvSpPr txBox="1"/>
          <p:nvPr/>
        </p:nvSpPr>
        <p:spPr>
          <a:xfrm>
            <a:off x="1222414" y="4143865"/>
            <a:ext cx="5114846" cy="382797"/>
          </a:xfrm>
          <a:prstGeom prst="rect">
            <a:avLst/>
          </a:prstGeom>
        </p:spPr>
        <p:txBody>
          <a:bodyPr vert="horz" wrap="square" lIns="0" tIns="13335" rIns="0" bIns="0" rtlCol="0">
            <a:spAutoFit/>
          </a:bodyPr>
          <a:lstStyle/>
          <a:p>
            <a:pPr algn="ctr"/>
            <a:r>
              <a:rPr lang="cs-CZ" sz="2400" b="1" dirty="0">
                <a:latin typeface="Georgia" panose="02040502050405020303" pitchFamily="18" charset="0"/>
                <a:ea typeface="Times New Roman" panose="02020603050405020304" pitchFamily="18" charset="0"/>
              </a:rPr>
              <a:t>Redaktor</a:t>
            </a:r>
            <a:endParaRPr lang="cs-CZ" sz="2400" dirty="0">
              <a:effectLst/>
              <a:latin typeface="Georgia" panose="02040502050405020303" pitchFamily="18" charset="0"/>
              <a:ea typeface="Times New Roman" panose="02020603050405020304" pitchFamily="18" charset="0"/>
            </a:endParaRPr>
          </a:p>
        </p:txBody>
      </p:sp>
      <p:cxnSp>
        <p:nvCxnSpPr>
          <p:cNvPr id="6" name="Přímá spojnice 5">
            <a:extLst>
              <a:ext uri="{FF2B5EF4-FFF2-40B4-BE49-F238E27FC236}">
                <a16:creationId xmlns:a16="http://schemas.microsoft.com/office/drawing/2014/main" id="{0AF19820-7093-DE63-4D06-592271D13D7B}"/>
              </a:ext>
            </a:extLst>
          </p:cNvPr>
          <p:cNvCxnSpPr/>
          <p:nvPr/>
        </p:nvCxnSpPr>
        <p:spPr>
          <a:xfrm>
            <a:off x="919618" y="4820810"/>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object 10">
            <a:extLst>
              <a:ext uri="{FF2B5EF4-FFF2-40B4-BE49-F238E27FC236}">
                <a16:creationId xmlns:a16="http://schemas.microsoft.com/office/drawing/2014/main" id="{5C9AB2FB-058D-2D47-84DF-AF158584C2A7}"/>
              </a:ext>
            </a:extLst>
          </p:cNvPr>
          <p:cNvSpPr txBox="1"/>
          <p:nvPr/>
        </p:nvSpPr>
        <p:spPr>
          <a:xfrm>
            <a:off x="1222414" y="5264523"/>
            <a:ext cx="5114846" cy="1952458"/>
          </a:xfrm>
          <a:prstGeom prst="rect">
            <a:avLst/>
          </a:prstGeom>
        </p:spPr>
        <p:txBody>
          <a:bodyPr vert="horz" wrap="square" lIns="0" tIns="13335" rIns="0" bIns="0" rtlCol="0">
            <a:spAutoFit/>
          </a:bodyPr>
          <a:lstStyle/>
          <a:p>
            <a:r>
              <a:rPr lang="cs-CZ" sz="1400" dirty="0">
                <a:solidFill>
                  <a:srgbClr val="000000"/>
                </a:solidFill>
                <a:effectLst/>
                <a:latin typeface="Georgia" panose="02040502050405020303" pitchFamily="18" charset="0"/>
                <a:ea typeface="Calibri" panose="020F0502020204030204" pitchFamily="34" charset="0"/>
              </a:rPr>
              <a:t>Chodím na tiskové konference či hodnotím tiskové zprávy, zda stojí za zpracování. Někdy mi přidělí téma editor, jindy pomáhám reportérovi, když je v terénu, a sháním mu informace o události jako celku. Někdy požádám o pomoc </a:t>
            </a:r>
            <a:r>
              <a:rPr lang="cs-CZ" sz="1400" dirty="0" err="1">
                <a:solidFill>
                  <a:srgbClr val="000000"/>
                </a:solidFill>
                <a:effectLst/>
                <a:latin typeface="Georgia" panose="02040502050405020303" pitchFamily="18" charset="0"/>
                <a:ea typeface="Calibri" panose="020F0502020204030204" pitchFamily="34" charset="0"/>
              </a:rPr>
              <a:t>rešeršistu</a:t>
            </a:r>
            <a:r>
              <a:rPr lang="cs-CZ" sz="1400" dirty="0">
                <a:solidFill>
                  <a:srgbClr val="000000"/>
                </a:solidFill>
                <a:effectLst/>
                <a:latin typeface="Georgia" panose="02040502050405020303" pitchFamily="18" charset="0"/>
                <a:ea typeface="Calibri" panose="020F0502020204030204" pitchFamily="34" charset="0"/>
              </a:rPr>
              <a:t>, který mi např. pomáhá vyhledat a zpracovat data. Většina mých výstupů je písemných a objevují se ve formě článku nebo je moderátor sdělí v rozhlase či v TV. Většinu své pracovní doby sedím u počítače, vyhledávám informace, telefonuji a píši. Když jdu ven, je to většinou kvůli rozhovoru.</a:t>
            </a:r>
            <a:endParaRPr lang="cs-CZ" sz="1400" dirty="0">
              <a:effectLst/>
              <a:latin typeface="Georgia" panose="02040502050405020303" pitchFamily="18" charset="0"/>
              <a:ea typeface="Times New Roman" panose="02020603050405020304" pitchFamily="18" charset="0"/>
            </a:endParaRPr>
          </a:p>
        </p:txBody>
      </p:sp>
      <p:cxnSp>
        <p:nvCxnSpPr>
          <p:cNvPr id="8" name="Přímá spojnice 7">
            <a:extLst>
              <a:ext uri="{FF2B5EF4-FFF2-40B4-BE49-F238E27FC236}">
                <a16:creationId xmlns:a16="http://schemas.microsoft.com/office/drawing/2014/main" id="{3F62BE7A-5B7C-67D2-D5B1-11FF5254DC48}"/>
              </a:ext>
            </a:extLst>
          </p:cNvPr>
          <p:cNvCxnSpPr/>
          <p:nvPr/>
        </p:nvCxnSpPr>
        <p:spPr>
          <a:xfrm>
            <a:off x="919618" y="7693925"/>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object 10">
            <a:extLst>
              <a:ext uri="{FF2B5EF4-FFF2-40B4-BE49-F238E27FC236}">
                <a16:creationId xmlns:a16="http://schemas.microsoft.com/office/drawing/2014/main" id="{5C822631-ED1A-D149-A413-9EDD679AB3D9}"/>
              </a:ext>
            </a:extLst>
          </p:cNvPr>
          <p:cNvSpPr txBox="1"/>
          <p:nvPr/>
        </p:nvSpPr>
        <p:spPr>
          <a:xfrm>
            <a:off x="1222414" y="8121793"/>
            <a:ext cx="5114846" cy="567463"/>
          </a:xfrm>
          <a:prstGeom prst="rect">
            <a:avLst/>
          </a:prstGeom>
        </p:spPr>
        <p:txBody>
          <a:bodyPr vert="horz" wrap="square" lIns="0" tIns="13335" rIns="0" bIns="0" rtlCol="0">
            <a:spAutoFit/>
          </a:bodyPr>
          <a:lstStyle/>
          <a:p>
            <a:r>
              <a:rPr lang="cs-CZ" sz="1800" dirty="0">
                <a:solidFill>
                  <a:srgbClr val="000000"/>
                </a:solidFill>
                <a:effectLst/>
                <a:latin typeface="Georgia" panose="02040502050405020303" pitchFamily="18" charset="0"/>
                <a:ea typeface="Calibri" panose="020F0502020204030204" pitchFamily="34" charset="0"/>
              </a:rPr>
              <a:t>Zpracovávám témata do článku nebo televizního výstupu.</a:t>
            </a:r>
            <a:endParaRPr lang="cs-CZ" sz="1800" dirty="0">
              <a:effectLst/>
              <a:latin typeface="Georgia" panose="02040502050405020303" pitchFamily="18" charset="0"/>
              <a:ea typeface="Times New Roman" panose="02020603050405020304" pitchFamily="18" charset="0"/>
            </a:endParaRPr>
          </a:p>
        </p:txBody>
      </p:sp>
    </p:spTree>
    <p:extLst>
      <p:ext uri="{BB962C8B-B14F-4D97-AF65-F5344CB8AC3E}">
        <p14:creationId xmlns:p14="http://schemas.microsoft.com/office/powerpoint/2010/main" val="17298865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ACC9EF-7846-BD6E-1CA6-9564D831AB48}"/>
            </a:ext>
          </a:extLst>
        </p:cNvPr>
        <p:cNvGrpSpPr/>
        <p:nvPr/>
      </p:nvGrpSpPr>
      <p:grpSpPr>
        <a:xfrm>
          <a:off x="0" y="0"/>
          <a:ext cx="0" cy="0"/>
          <a:chOff x="0" y="0"/>
          <a:chExt cx="0" cy="0"/>
        </a:xfrm>
      </p:grpSpPr>
      <p:pic>
        <p:nvPicPr>
          <p:cNvPr id="24" name="Obrázek 23">
            <a:extLst>
              <a:ext uri="{FF2B5EF4-FFF2-40B4-BE49-F238E27FC236}">
                <a16:creationId xmlns:a16="http://schemas.microsoft.com/office/drawing/2014/main" id="{7AD79487-F9FC-8288-3CB7-4C577F483864}"/>
              </a:ext>
            </a:extLst>
          </p:cNvPr>
          <p:cNvPicPr>
            <a:picLocks noChangeAspect="1"/>
          </p:cNvPicPr>
          <p:nvPr/>
        </p:nvPicPr>
        <p:blipFill>
          <a:blip r:embed="rId3"/>
          <a:stretch>
            <a:fillRect/>
          </a:stretch>
        </p:blipFill>
        <p:spPr>
          <a:xfrm>
            <a:off x="2305268" y="1003084"/>
            <a:ext cx="444500" cy="635000"/>
          </a:xfrm>
          <a:prstGeom prst="rect">
            <a:avLst/>
          </a:prstGeom>
        </p:spPr>
      </p:pic>
      <p:sp>
        <p:nvSpPr>
          <p:cNvPr id="25" name="Nadpis 1">
            <a:extLst>
              <a:ext uri="{FF2B5EF4-FFF2-40B4-BE49-F238E27FC236}">
                <a16:creationId xmlns:a16="http://schemas.microsoft.com/office/drawing/2014/main" id="{BFB399F2-4DAA-8F57-1B42-7852E12FDED1}"/>
              </a:ext>
            </a:extLst>
          </p:cNvPr>
          <p:cNvSpPr txBox="1">
            <a:spLocks/>
          </p:cNvSpPr>
          <p:nvPr/>
        </p:nvSpPr>
        <p:spPr>
          <a:xfrm>
            <a:off x="2972250" y="1210191"/>
            <a:ext cx="3868287" cy="484326"/>
          </a:xfrm>
          <a:prstGeom prst="rect">
            <a:avLst/>
          </a:prstGeom>
        </p:spPr>
        <p:txBody>
          <a:bodyPr vert="horz" lIns="91440" tIns="45720" rIns="91440" bIns="45720" rtlCol="0" anchor="b">
            <a:noAutofit/>
          </a:bodyPr>
          <a:lstStyle>
            <a:lvl1pPr algn="l" defTabSz="755934" rtl="0" eaLnBrk="1" latinLnBrk="0" hangingPunct="1">
              <a:lnSpc>
                <a:spcPct val="90000"/>
              </a:lnSpc>
              <a:spcBef>
                <a:spcPct val="0"/>
              </a:spcBef>
              <a:buNone/>
              <a:defRPr sz="2400" kern="1200" cap="all" baseline="0">
                <a:solidFill>
                  <a:srgbClr val="CC0000"/>
                </a:solidFill>
                <a:latin typeface="Arial Black" panose="020B0604020202020204" pitchFamily="34" charset="0"/>
                <a:ea typeface="+mj-ea"/>
                <a:cs typeface="+mj-cs"/>
              </a:defRPr>
            </a:lvl1pPr>
          </a:lstStyle>
          <a:p>
            <a:pPr>
              <a:spcAft>
                <a:spcPts val="600"/>
              </a:spcAft>
            </a:pPr>
            <a:r>
              <a:rPr lang="cs-CZ" dirty="0"/>
              <a:t>NOVINÁŘ A PRÁCE REDAKCE</a:t>
            </a:r>
          </a:p>
        </p:txBody>
      </p:sp>
      <p:pic>
        <p:nvPicPr>
          <p:cNvPr id="2" name="Obrázek 1">
            <a:extLst>
              <a:ext uri="{FF2B5EF4-FFF2-40B4-BE49-F238E27FC236}">
                <a16:creationId xmlns:a16="http://schemas.microsoft.com/office/drawing/2014/main" id="{0493CDE8-C8DE-4B42-8EE0-7316D6732066}"/>
              </a:ext>
            </a:extLst>
          </p:cNvPr>
          <p:cNvPicPr>
            <a:picLocks noChangeAspect="1"/>
          </p:cNvPicPr>
          <p:nvPr/>
        </p:nvPicPr>
        <p:blipFill>
          <a:blip r:embed="rId4"/>
          <a:stretch>
            <a:fillRect/>
          </a:stretch>
        </p:blipFill>
        <p:spPr>
          <a:xfrm>
            <a:off x="719137" y="2432378"/>
            <a:ext cx="6121400" cy="7442200"/>
          </a:xfrm>
          <a:prstGeom prst="rect">
            <a:avLst/>
          </a:prstGeom>
        </p:spPr>
      </p:pic>
      <p:sp>
        <p:nvSpPr>
          <p:cNvPr id="13" name="Rectangle 1">
            <a:extLst>
              <a:ext uri="{FF2B5EF4-FFF2-40B4-BE49-F238E27FC236}">
                <a16:creationId xmlns:a16="http://schemas.microsoft.com/office/drawing/2014/main" id="{7D17D907-B67E-3C83-C6AC-1FF893F52238}"/>
              </a:ext>
            </a:extLst>
          </p:cNvPr>
          <p:cNvSpPr>
            <a:spLocks noChangeArrowheads="1"/>
          </p:cNvSpPr>
          <p:nvPr/>
        </p:nvSpPr>
        <p:spPr bwMode="auto">
          <a:xfrm>
            <a:off x="6568577" y="3407140"/>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sp>
        <p:nvSpPr>
          <p:cNvPr id="22" name="object 10">
            <a:extLst>
              <a:ext uri="{FF2B5EF4-FFF2-40B4-BE49-F238E27FC236}">
                <a16:creationId xmlns:a16="http://schemas.microsoft.com/office/drawing/2014/main" id="{EE81C86F-2DB3-F267-E4DA-24113FCE0D99}"/>
              </a:ext>
            </a:extLst>
          </p:cNvPr>
          <p:cNvSpPr txBox="1"/>
          <p:nvPr/>
        </p:nvSpPr>
        <p:spPr>
          <a:xfrm>
            <a:off x="1230536" y="3169665"/>
            <a:ext cx="5114846" cy="290464"/>
          </a:xfrm>
          <a:prstGeom prst="rect">
            <a:avLst/>
          </a:prstGeom>
        </p:spPr>
        <p:txBody>
          <a:bodyPr vert="horz" wrap="square" lIns="0" tIns="13335" rIns="0" bIns="0" rtlCol="0">
            <a:spAutoFit/>
          </a:bodyPr>
          <a:lstStyle/>
          <a:p>
            <a:pPr algn="just"/>
            <a:r>
              <a:rPr lang="cs-CZ" sz="1800" b="1" dirty="0">
                <a:effectLst/>
                <a:latin typeface="Georgia" panose="02040502050405020303" pitchFamily="18" charset="0"/>
                <a:ea typeface="Arial" panose="020B0604020202020204" pitchFamily="34" charset="0"/>
              </a:rPr>
              <a:t>Kdo je kdo v redakci</a:t>
            </a:r>
            <a:endParaRPr lang="cs-CZ" sz="1800" dirty="0">
              <a:effectLst/>
              <a:latin typeface="Georgia" panose="02040502050405020303" pitchFamily="18" charset="0"/>
              <a:ea typeface="Times New Roman" panose="02020603050405020304" pitchFamily="18" charset="0"/>
            </a:endParaRPr>
          </a:p>
        </p:txBody>
      </p:sp>
      <p:grpSp>
        <p:nvGrpSpPr>
          <p:cNvPr id="35" name="Skupina 34">
            <a:extLst>
              <a:ext uri="{FF2B5EF4-FFF2-40B4-BE49-F238E27FC236}">
                <a16:creationId xmlns:a16="http://schemas.microsoft.com/office/drawing/2014/main" id="{8345AF2E-90EB-56C8-6D50-3959881D9BBF}"/>
              </a:ext>
            </a:extLst>
          </p:cNvPr>
          <p:cNvGrpSpPr/>
          <p:nvPr/>
        </p:nvGrpSpPr>
        <p:grpSpPr>
          <a:xfrm>
            <a:off x="3658394" y="1998663"/>
            <a:ext cx="242886" cy="248197"/>
            <a:chOff x="7855830" y="1339070"/>
            <a:chExt cx="242886" cy="248197"/>
          </a:xfrm>
        </p:grpSpPr>
        <p:pic>
          <p:nvPicPr>
            <p:cNvPr id="36" name="Obrázek 35">
              <a:extLst>
                <a:ext uri="{FF2B5EF4-FFF2-40B4-BE49-F238E27FC236}">
                  <a16:creationId xmlns:a16="http://schemas.microsoft.com/office/drawing/2014/main" id="{2E30307C-4489-0969-A1BE-ED5447AEA86E}"/>
                </a:ext>
              </a:extLst>
            </p:cNvPr>
            <p:cNvPicPr>
              <a:picLocks noChangeAspect="1"/>
            </p:cNvPicPr>
            <p:nvPr/>
          </p:nvPicPr>
          <p:blipFill>
            <a:blip r:embed="rId5"/>
            <a:stretch>
              <a:fillRect/>
            </a:stretch>
          </p:blipFill>
          <p:spPr>
            <a:xfrm>
              <a:off x="7869323" y="1342964"/>
              <a:ext cx="215900" cy="215900"/>
            </a:xfrm>
            <a:prstGeom prst="rect">
              <a:avLst/>
            </a:prstGeom>
          </p:spPr>
        </p:pic>
        <p:sp>
          <p:nvSpPr>
            <p:cNvPr id="37" name="Podnadpis 2">
              <a:extLst>
                <a:ext uri="{FF2B5EF4-FFF2-40B4-BE49-F238E27FC236}">
                  <a16:creationId xmlns:a16="http://schemas.microsoft.com/office/drawing/2014/main" id="{EB80555B-9D49-6518-4505-97BFEB784CA9}"/>
                </a:ext>
              </a:extLst>
            </p:cNvPr>
            <p:cNvSpPr txBox="1">
              <a:spLocks/>
            </p:cNvSpPr>
            <p:nvPr/>
          </p:nvSpPr>
          <p:spPr>
            <a:xfrm>
              <a:off x="7855830" y="1339070"/>
              <a:ext cx="242886" cy="248197"/>
            </a:xfrm>
            <a:prstGeom prst="rect">
              <a:avLst/>
            </a:prstGeom>
          </p:spPr>
          <p:txBody>
            <a:bodyPr vert="horz" lIns="91440" tIns="45720" rIns="91440" bIns="45720" rtlCol="0">
              <a:norm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r>
                <a:rPr lang="cs-CZ" sz="1000" b="1" dirty="0">
                  <a:solidFill>
                    <a:schemeClr val="bg1"/>
                  </a:solidFill>
                  <a:latin typeface="Arial Black" panose="020B0604020202020204" pitchFamily="34" charset="0"/>
                  <a:cs typeface="Arial Black" panose="020B0604020202020204" pitchFamily="34" charset="0"/>
                </a:rPr>
                <a:t>6</a:t>
              </a:r>
            </a:p>
          </p:txBody>
        </p:sp>
      </p:grpSp>
      <p:cxnSp>
        <p:nvCxnSpPr>
          <p:cNvPr id="4" name="Přímá spojnice 3">
            <a:extLst>
              <a:ext uri="{FF2B5EF4-FFF2-40B4-BE49-F238E27FC236}">
                <a16:creationId xmlns:a16="http://schemas.microsoft.com/office/drawing/2014/main" id="{C41122B1-8F27-A7E4-2358-43FE1C06901B}"/>
              </a:ext>
            </a:extLst>
          </p:cNvPr>
          <p:cNvCxnSpPr/>
          <p:nvPr/>
        </p:nvCxnSpPr>
        <p:spPr>
          <a:xfrm>
            <a:off x="919618" y="3864340"/>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object 10">
            <a:extLst>
              <a:ext uri="{FF2B5EF4-FFF2-40B4-BE49-F238E27FC236}">
                <a16:creationId xmlns:a16="http://schemas.microsoft.com/office/drawing/2014/main" id="{8A49E999-F8D9-A252-BE93-9A0D4AFE6ABB}"/>
              </a:ext>
            </a:extLst>
          </p:cNvPr>
          <p:cNvSpPr txBox="1"/>
          <p:nvPr/>
        </p:nvSpPr>
        <p:spPr>
          <a:xfrm>
            <a:off x="1222414" y="4143865"/>
            <a:ext cx="5114846" cy="382797"/>
          </a:xfrm>
          <a:prstGeom prst="rect">
            <a:avLst/>
          </a:prstGeom>
        </p:spPr>
        <p:txBody>
          <a:bodyPr vert="horz" wrap="square" lIns="0" tIns="13335" rIns="0" bIns="0" rtlCol="0">
            <a:spAutoFit/>
          </a:bodyPr>
          <a:lstStyle/>
          <a:p>
            <a:pPr algn="ctr"/>
            <a:r>
              <a:rPr lang="cs-CZ" sz="2400" b="1" dirty="0">
                <a:latin typeface="Georgia" panose="02040502050405020303" pitchFamily="18" charset="0"/>
                <a:ea typeface="Times New Roman" panose="02020603050405020304" pitchFamily="18" charset="0"/>
              </a:rPr>
              <a:t>Moderátor</a:t>
            </a:r>
            <a:endParaRPr lang="cs-CZ" sz="2400" dirty="0">
              <a:effectLst/>
              <a:latin typeface="Georgia" panose="02040502050405020303" pitchFamily="18" charset="0"/>
              <a:ea typeface="Times New Roman" panose="02020603050405020304" pitchFamily="18" charset="0"/>
            </a:endParaRPr>
          </a:p>
        </p:txBody>
      </p:sp>
      <p:cxnSp>
        <p:nvCxnSpPr>
          <p:cNvPr id="6" name="Přímá spojnice 5">
            <a:extLst>
              <a:ext uri="{FF2B5EF4-FFF2-40B4-BE49-F238E27FC236}">
                <a16:creationId xmlns:a16="http://schemas.microsoft.com/office/drawing/2014/main" id="{9D87B68C-445B-501D-272F-C49F69C814A6}"/>
              </a:ext>
            </a:extLst>
          </p:cNvPr>
          <p:cNvCxnSpPr/>
          <p:nvPr/>
        </p:nvCxnSpPr>
        <p:spPr>
          <a:xfrm>
            <a:off x="919618" y="4820810"/>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object 10">
            <a:extLst>
              <a:ext uri="{FF2B5EF4-FFF2-40B4-BE49-F238E27FC236}">
                <a16:creationId xmlns:a16="http://schemas.microsoft.com/office/drawing/2014/main" id="{BA95DFB1-E528-925E-87BE-DA31B33E2FA2}"/>
              </a:ext>
            </a:extLst>
          </p:cNvPr>
          <p:cNvSpPr txBox="1"/>
          <p:nvPr/>
        </p:nvSpPr>
        <p:spPr>
          <a:xfrm>
            <a:off x="1222414" y="5264523"/>
            <a:ext cx="5114846" cy="2383345"/>
          </a:xfrm>
          <a:prstGeom prst="rect">
            <a:avLst/>
          </a:prstGeom>
        </p:spPr>
        <p:txBody>
          <a:bodyPr vert="horz" wrap="square" lIns="0" tIns="13335" rIns="0" bIns="0" rtlCol="0">
            <a:spAutoFit/>
          </a:bodyPr>
          <a:lstStyle/>
          <a:p>
            <a:r>
              <a:rPr lang="cs-CZ" sz="1400" dirty="0">
                <a:solidFill>
                  <a:srgbClr val="000000"/>
                </a:solidFill>
                <a:effectLst/>
                <a:latin typeface="Georgia" panose="02040502050405020303" pitchFamily="18" charset="0"/>
                <a:ea typeface="Calibri" panose="020F0502020204030204" pitchFamily="34" charset="0"/>
              </a:rPr>
              <a:t>Jsem nejvíce viditelnou tváří redakce. Dokonce jsem někdy i tím nejslavnějším, přestože práce mých kolegů je stejně důležitá. </a:t>
            </a:r>
            <a:br>
              <a:rPr lang="cs-CZ" sz="1400" dirty="0">
                <a:solidFill>
                  <a:srgbClr val="000000"/>
                </a:solidFill>
                <a:effectLst/>
                <a:latin typeface="Georgia" panose="02040502050405020303" pitchFamily="18" charset="0"/>
                <a:ea typeface="Calibri" panose="020F0502020204030204" pitchFamily="34" charset="0"/>
              </a:rPr>
            </a:br>
            <a:r>
              <a:rPr lang="cs-CZ" sz="1400" dirty="0">
                <a:solidFill>
                  <a:srgbClr val="000000"/>
                </a:solidFill>
                <a:effectLst/>
                <a:latin typeface="Georgia" panose="02040502050405020303" pitchFamily="18" charset="0"/>
                <a:ea typeface="Calibri" panose="020F0502020204030204" pitchFamily="34" charset="0"/>
              </a:rPr>
              <a:t>V různých médií je má role odlišná – v některých televizních kanálech čtu zprávy a lidé mě znají jakou bývalou miss, na jiných stanicích mně zaměstnali, jen protože jsem zkušený novinář, </a:t>
            </a:r>
            <a:br>
              <a:rPr lang="cs-CZ" sz="1400" dirty="0">
                <a:solidFill>
                  <a:srgbClr val="000000"/>
                </a:solidFill>
                <a:effectLst/>
                <a:latin typeface="Georgia" panose="02040502050405020303" pitchFamily="18" charset="0"/>
                <a:ea typeface="Calibri" panose="020F0502020204030204" pitchFamily="34" charset="0"/>
              </a:rPr>
            </a:br>
            <a:r>
              <a:rPr lang="cs-CZ" sz="1400" dirty="0">
                <a:solidFill>
                  <a:srgbClr val="000000"/>
                </a:solidFill>
                <a:effectLst/>
                <a:latin typeface="Georgia" panose="02040502050405020303" pitchFamily="18" charset="0"/>
                <a:ea typeface="Calibri" panose="020F0502020204030204" pitchFamily="34" charset="0"/>
              </a:rPr>
              <a:t>a požaduje se po mně, abych v případě nečekaných událostí bez přípravy vedl tříhodinový speciál a především vedl rozhovory. V rozhovorech pak nestačí číst otázky, které mi připravil editor, musím se totiž orientovat v tématu, reagovat na odpovědi hosta </a:t>
            </a:r>
            <a:br>
              <a:rPr lang="cs-CZ" sz="1400" dirty="0">
                <a:solidFill>
                  <a:srgbClr val="000000"/>
                </a:solidFill>
                <a:effectLst/>
                <a:latin typeface="Georgia" panose="02040502050405020303" pitchFamily="18" charset="0"/>
                <a:ea typeface="Calibri" panose="020F0502020204030204" pitchFamily="34" charset="0"/>
              </a:rPr>
            </a:br>
            <a:r>
              <a:rPr lang="cs-CZ" sz="1400" dirty="0">
                <a:solidFill>
                  <a:srgbClr val="000000"/>
                </a:solidFill>
                <a:effectLst/>
                <a:latin typeface="Georgia" panose="02040502050405020303" pitchFamily="18" charset="0"/>
                <a:ea typeface="Calibri" panose="020F0502020204030204" pitchFamily="34" charset="0"/>
              </a:rPr>
              <a:t>a případně ho upozornit, že neříká pravdu nebo že neodpověděl na otázku.</a:t>
            </a:r>
            <a:endParaRPr lang="cs-CZ" sz="1400" dirty="0">
              <a:effectLst/>
              <a:latin typeface="Georgia" panose="02040502050405020303" pitchFamily="18" charset="0"/>
              <a:ea typeface="Times New Roman" panose="02020603050405020304" pitchFamily="18" charset="0"/>
            </a:endParaRPr>
          </a:p>
        </p:txBody>
      </p:sp>
      <p:cxnSp>
        <p:nvCxnSpPr>
          <p:cNvPr id="8" name="Přímá spojnice 7">
            <a:extLst>
              <a:ext uri="{FF2B5EF4-FFF2-40B4-BE49-F238E27FC236}">
                <a16:creationId xmlns:a16="http://schemas.microsoft.com/office/drawing/2014/main" id="{13E9E0DD-DB98-3D44-0E0F-E7CB69875576}"/>
              </a:ext>
            </a:extLst>
          </p:cNvPr>
          <p:cNvCxnSpPr/>
          <p:nvPr/>
        </p:nvCxnSpPr>
        <p:spPr>
          <a:xfrm>
            <a:off x="919618" y="8116205"/>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object 10">
            <a:extLst>
              <a:ext uri="{FF2B5EF4-FFF2-40B4-BE49-F238E27FC236}">
                <a16:creationId xmlns:a16="http://schemas.microsoft.com/office/drawing/2014/main" id="{3DE0CEA7-96B2-CE5F-0441-42E35D3F106C}"/>
              </a:ext>
            </a:extLst>
          </p:cNvPr>
          <p:cNvSpPr txBox="1"/>
          <p:nvPr/>
        </p:nvSpPr>
        <p:spPr>
          <a:xfrm>
            <a:off x="1222414" y="8570335"/>
            <a:ext cx="5114846" cy="567463"/>
          </a:xfrm>
          <a:prstGeom prst="rect">
            <a:avLst/>
          </a:prstGeom>
        </p:spPr>
        <p:txBody>
          <a:bodyPr vert="horz" wrap="square" lIns="0" tIns="13335" rIns="0" bIns="0" rtlCol="0">
            <a:spAutoFit/>
          </a:bodyPr>
          <a:lstStyle/>
          <a:p>
            <a:r>
              <a:rPr lang="cs-CZ" sz="1800" dirty="0">
                <a:solidFill>
                  <a:srgbClr val="000000"/>
                </a:solidFill>
                <a:effectLst/>
                <a:latin typeface="Georgia" panose="02040502050405020303" pitchFamily="18" charset="0"/>
                <a:ea typeface="Calibri" panose="020F0502020204030204" pitchFamily="34" charset="0"/>
              </a:rPr>
              <a:t>Provádím diváky televizním vysíláním a sděluji jim nejnovější informace.</a:t>
            </a:r>
            <a:endParaRPr lang="cs-CZ" sz="1800" dirty="0">
              <a:effectLst/>
              <a:latin typeface="Georgia" panose="02040502050405020303" pitchFamily="18" charset="0"/>
              <a:ea typeface="Times New Roman" panose="02020603050405020304" pitchFamily="18" charset="0"/>
            </a:endParaRPr>
          </a:p>
        </p:txBody>
      </p:sp>
    </p:spTree>
    <p:extLst>
      <p:ext uri="{BB962C8B-B14F-4D97-AF65-F5344CB8AC3E}">
        <p14:creationId xmlns:p14="http://schemas.microsoft.com/office/powerpoint/2010/main" val="36758679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3F3D9-E4A5-677D-7623-5E98839380F3}"/>
            </a:ext>
          </a:extLst>
        </p:cNvPr>
        <p:cNvGrpSpPr/>
        <p:nvPr/>
      </p:nvGrpSpPr>
      <p:grpSpPr>
        <a:xfrm>
          <a:off x="0" y="0"/>
          <a:ext cx="0" cy="0"/>
          <a:chOff x="0" y="0"/>
          <a:chExt cx="0" cy="0"/>
        </a:xfrm>
      </p:grpSpPr>
      <p:pic>
        <p:nvPicPr>
          <p:cNvPr id="24" name="Obrázek 23">
            <a:extLst>
              <a:ext uri="{FF2B5EF4-FFF2-40B4-BE49-F238E27FC236}">
                <a16:creationId xmlns:a16="http://schemas.microsoft.com/office/drawing/2014/main" id="{4018ACE8-35DF-8AB8-B089-0DFD13C17745}"/>
              </a:ext>
            </a:extLst>
          </p:cNvPr>
          <p:cNvPicPr>
            <a:picLocks noChangeAspect="1"/>
          </p:cNvPicPr>
          <p:nvPr/>
        </p:nvPicPr>
        <p:blipFill>
          <a:blip r:embed="rId3"/>
          <a:stretch>
            <a:fillRect/>
          </a:stretch>
        </p:blipFill>
        <p:spPr>
          <a:xfrm>
            <a:off x="2305268" y="1003084"/>
            <a:ext cx="444500" cy="635000"/>
          </a:xfrm>
          <a:prstGeom prst="rect">
            <a:avLst/>
          </a:prstGeom>
        </p:spPr>
      </p:pic>
      <p:sp>
        <p:nvSpPr>
          <p:cNvPr id="25" name="Nadpis 1">
            <a:extLst>
              <a:ext uri="{FF2B5EF4-FFF2-40B4-BE49-F238E27FC236}">
                <a16:creationId xmlns:a16="http://schemas.microsoft.com/office/drawing/2014/main" id="{6C6F3E80-CA38-1A3D-EAE3-DAF49021D24E}"/>
              </a:ext>
            </a:extLst>
          </p:cNvPr>
          <p:cNvSpPr txBox="1">
            <a:spLocks/>
          </p:cNvSpPr>
          <p:nvPr/>
        </p:nvSpPr>
        <p:spPr>
          <a:xfrm>
            <a:off x="2972250" y="1210191"/>
            <a:ext cx="3868287" cy="484326"/>
          </a:xfrm>
          <a:prstGeom prst="rect">
            <a:avLst/>
          </a:prstGeom>
        </p:spPr>
        <p:txBody>
          <a:bodyPr vert="horz" lIns="91440" tIns="45720" rIns="91440" bIns="45720" rtlCol="0" anchor="b">
            <a:noAutofit/>
          </a:bodyPr>
          <a:lstStyle>
            <a:lvl1pPr algn="l" defTabSz="755934" rtl="0" eaLnBrk="1" latinLnBrk="0" hangingPunct="1">
              <a:lnSpc>
                <a:spcPct val="90000"/>
              </a:lnSpc>
              <a:spcBef>
                <a:spcPct val="0"/>
              </a:spcBef>
              <a:buNone/>
              <a:defRPr sz="2400" kern="1200" cap="all" baseline="0">
                <a:solidFill>
                  <a:srgbClr val="CC0000"/>
                </a:solidFill>
                <a:latin typeface="Arial Black" panose="020B0604020202020204" pitchFamily="34" charset="0"/>
                <a:ea typeface="+mj-ea"/>
                <a:cs typeface="+mj-cs"/>
              </a:defRPr>
            </a:lvl1pPr>
          </a:lstStyle>
          <a:p>
            <a:pPr>
              <a:spcAft>
                <a:spcPts val="600"/>
              </a:spcAft>
            </a:pPr>
            <a:r>
              <a:rPr lang="cs-CZ" dirty="0"/>
              <a:t>NOVINÁŘ A PRÁCE REDAKCE</a:t>
            </a:r>
          </a:p>
        </p:txBody>
      </p:sp>
      <p:pic>
        <p:nvPicPr>
          <p:cNvPr id="2" name="Obrázek 1">
            <a:extLst>
              <a:ext uri="{FF2B5EF4-FFF2-40B4-BE49-F238E27FC236}">
                <a16:creationId xmlns:a16="http://schemas.microsoft.com/office/drawing/2014/main" id="{9B22017E-F9A4-2354-D084-F87B4957FE6E}"/>
              </a:ext>
            </a:extLst>
          </p:cNvPr>
          <p:cNvPicPr>
            <a:picLocks noChangeAspect="1"/>
          </p:cNvPicPr>
          <p:nvPr/>
        </p:nvPicPr>
        <p:blipFill>
          <a:blip r:embed="rId4"/>
          <a:stretch>
            <a:fillRect/>
          </a:stretch>
        </p:blipFill>
        <p:spPr>
          <a:xfrm>
            <a:off x="719137" y="2432378"/>
            <a:ext cx="6121400" cy="7442200"/>
          </a:xfrm>
          <a:prstGeom prst="rect">
            <a:avLst/>
          </a:prstGeom>
        </p:spPr>
      </p:pic>
      <p:sp>
        <p:nvSpPr>
          <p:cNvPr id="13" name="Rectangle 1">
            <a:extLst>
              <a:ext uri="{FF2B5EF4-FFF2-40B4-BE49-F238E27FC236}">
                <a16:creationId xmlns:a16="http://schemas.microsoft.com/office/drawing/2014/main" id="{0245C350-29C9-115F-5C0D-295DF31E6488}"/>
              </a:ext>
            </a:extLst>
          </p:cNvPr>
          <p:cNvSpPr>
            <a:spLocks noChangeArrowheads="1"/>
          </p:cNvSpPr>
          <p:nvPr/>
        </p:nvSpPr>
        <p:spPr bwMode="auto">
          <a:xfrm>
            <a:off x="6568577" y="3407140"/>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sp>
        <p:nvSpPr>
          <p:cNvPr id="22" name="object 10">
            <a:extLst>
              <a:ext uri="{FF2B5EF4-FFF2-40B4-BE49-F238E27FC236}">
                <a16:creationId xmlns:a16="http://schemas.microsoft.com/office/drawing/2014/main" id="{48FB2A0E-17AF-BFC6-A1BE-2D0D6E89B01E}"/>
              </a:ext>
            </a:extLst>
          </p:cNvPr>
          <p:cNvSpPr txBox="1"/>
          <p:nvPr/>
        </p:nvSpPr>
        <p:spPr>
          <a:xfrm>
            <a:off x="1230536" y="3169665"/>
            <a:ext cx="5114846" cy="290464"/>
          </a:xfrm>
          <a:prstGeom prst="rect">
            <a:avLst/>
          </a:prstGeom>
        </p:spPr>
        <p:txBody>
          <a:bodyPr vert="horz" wrap="square" lIns="0" tIns="13335" rIns="0" bIns="0" rtlCol="0">
            <a:spAutoFit/>
          </a:bodyPr>
          <a:lstStyle/>
          <a:p>
            <a:pPr algn="just"/>
            <a:r>
              <a:rPr lang="cs-CZ" sz="1800" b="1" dirty="0">
                <a:effectLst/>
                <a:latin typeface="Georgia" panose="02040502050405020303" pitchFamily="18" charset="0"/>
                <a:ea typeface="Arial" panose="020B0604020202020204" pitchFamily="34" charset="0"/>
              </a:rPr>
              <a:t>Kdo je kdo v redakci</a:t>
            </a:r>
            <a:endParaRPr lang="cs-CZ" sz="1800" dirty="0">
              <a:effectLst/>
              <a:latin typeface="Georgia" panose="02040502050405020303" pitchFamily="18" charset="0"/>
              <a:ea typeface="Times New Roman" panose="02020603050405020304" pitchFamily="18" charset="0"/>
            </a:endParaRPr>
          </a:p>
        </p:txBody>
      </p:sp>
      <p:grpSp>
        <p:nvGrpSpPr>
          <p:cNvPr id="35" name="Skupina 34">
            <a:extLst>
              <a:ext uri="{FF2B5EF4-FFF2-40B4-BE49-F238E27FC236}">
                <a16:creationId xmlns:a16="http://schemas.microsoft.com/office/drawing/2014/main" id="{225AF131-9731-18DC-ADD5-5B7F38F1F504}"/>
              </a:ext>
            </a:extLst>
          </p:cNvPr>
          <p:cNvGrpSpPr/>
          <p:nvPr/>
        </p:nvGrpSpPr>
        <p:grpSpPr>
          <a:xfrm>
            <a:off x="3658394" y="1998663"/>
            <a:ext cx="242886" cy="248197"/>
            <a:chOff x="7855830" y="1339070"/>
            <a:chExt cx="242886" cy="248197"/>
          </a:xfrm>
        </p:grpSpPr>
        <p:pic>
          <p:nvPicPr>
            <p:cNvPr id="36" name="Obrázek 35">
              <a:extLst>
                <a:ext uri="{FF2B5EF4-FFF2-40B4-BE49-F238E27FC236}">
                  <a16:creationId xmlns:a16="http://schemas.microsoft.com/office/drawing/2014/main" id="{5CD7A383-BFE0-35F8-A10A-7DB338D8DB50}"/>
                </a:ext>
              </a:extLst>
            </p:cNvPr>
            <p:cNvPicPr>
              <a:picLocks noChangeAspect="1"/>
            </p:cNvPicPr>
            <p:nvPr/>
          </p:nvPicPr>
          <p:blipFill>
            <a:blip r:embed="rId5"/>
            <a:stretch>
              <a:fillRect/>
            </a:stretch>
          </p:blipFill>
          <p:spPr>
            <a:xfrm>
              <a:off x="7869323" y="1342964"/>
              <a:ext cx="215900" cy="215900"/>
            </a:xfrm>
            <a:prstGeom prst="rect">
              <a:avLst/>
            </a:prstGeom>
          </p:spPr>
        </p:pic>
        <p:sp>
          <p:nvSpPr>
            <p:cNvPr id="37" name="Podnadpis 2">
              <a:extLst>
                <a:ext uri="{FF2B5EF4-FFF2-40B4-BE49-F238E27FC236}">
                  <a16:creationId xmlns:a16="http://schemas.microsoft.com/office/drawing/2014/main" id="{905473F9-B61B-92A8-1919-71A5FB6C46BF}"/>
                </a:ext>
              </a:extLst>
            </p:cNvPr>
            <p:cNvSpPr txBox="1">
              <a:spLocks/>
            </p:cNvSpPr>
            <p:nvPr/>
          </p:nvSpPr>
          <p:spPr>
            <a:xfrm>
              <a:off x="7855830" y="1339070"/>
              <a:ext cx="242886" cy="248197"/>
            </a:xfrm>
            <a:prstGeom prst="rect">
              <a:avLst/>
            </a:prstGeom>
          </p:spPr>
          <p:txBody>
            <a:bodyPr vert="horz" lIns="91440" tIns="45720" rIns="91440" bIns="45720" rtlCol="0">
              <a:norm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r>
                <a:rPr lang="cs-CZ" sz="1000" b="1" dirty="0">
                  <a:solidFill>
                    <a:schemeClr val="bg1"/>
                  </a:solidFill>
                  <a:latin typeface="Arial Black" panose="020B0604020202020204" pitchFamily="34" charset="0"/>
                  <a:cs typeface="Arial Black" panose="020B0604020202020204" pitchFamily="34" charset="0"/>
                </a:rPr>
                <a:t>7</a:t>
              </a:r>
            </a:p>
          </p:txBody>
        </p:sp>
      </p:grpSp>
      <p:cxnSp>
        <p:nvCxnSpPr>
          <p:cNvPr id="4" name="Přímá spojnice 3">
            <a:extLst>
              <a:ext uri="{FF2B5EF4-FFF2-40B4-BE49-F238E27FC236}">
                <a16:creationId xmlns:a16="http://schemas.microsoft.com/office/drawing/2014/main" id="{8070976A-B747-3E5B-5F91-510A2483AADB}"/>
              </a:ext>
            </a:extLst>
          </p:cNvPr>
          <p:cNvCxnSpPr/>
          <p:nvPr/>
        </p:nvCxnSpPr>
        <p:spPr>
          <a:xfrm>
            <a:off x="919618" y="3864340"/>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object 10">
            <a:extLst>
              <a:ext uri="{FF2B5EF4-FFF2-40B4-BE49-F238E27FC236}">
                <a16:creationId xmlns:a16="http://schemas.microsoft.com/office/drawing/2014/main" id="{5771F11B-12B4-B240-17A7-FA3E3972FFAE}"/>
              </a:ext>
            </a:extLst>
          </p:cNvPr>
          <p:cNvSpPr txBox="1"/>
          <p:nvPr/>
        </p:nvSpPr>
        <p:spPr>
          <a:xfrm>
            <a:off x="1222414" y="4143865"/>
            <a:ext cx="5114846" cy="382797"/>
          </a:xfrm>
          <a:prstGeom prst="rect">
            <a:avLst/>
          </a:prstGeom>
        </p:spPr>
        <p:txBody>
          <a:bodyPr vert="horz" wrap="square" lIns="0" tIns="13335" rIns="0" bIns="0" rtlCol="0">
            <a:spAutoFit/>
          </a:bodyPr>
          <a:lstStyle/>
          <a:p>
            <a:pPr algn="ctr"/>
            <a:r>
              <a:rPr lang="cs-CZ" sz="2400" b="1" dirty="0">
                <a:latin typeface="Georgia" panose="02040502050405020303" pitchFamily="18" charset="0"/>
                <a:ea typeface="Times New Roman" panose="02020603050405020304" pitchFamily="18" charset="0"/>
              </a:rPr>
              <a:t>Korektor</a:t>
            </a:r>
            <a:endParaRPr lang="cs-CZ" sz="2400" dirty="0">
              <a:effectLst/>
              <a:latin typeface="Georgia" panose="02040502050405020303" pitchFamily="18" charset="0"/>
              <a:ea typeface="Times New Roman" panose="02020603050405020304" pitchFamily="18" charset="0"/>
            </a:endParaRPr>
          </a:p>
        </p:txBody>
      </p:sp>
      <p:cxnSp>
        <p:nvCxnSpPr>
          <p:cNvPr id="6" name="Přímá spojnice 5">
            <a:extLst>
              <a:ext uri="{FF2B5EF4-FFF2-40B4-BE49-F238E27FC236}">
                <a16:creationId xmlns:a16="http://schemas.microsoft.com/office/drawing/2014/main" id="{A84CAACD-3F30-F4E7-7D67-A7A58874ADA8}"/>
              </a:ext>
            </a:extLst>
          </p:cNvPr>
          <p:cNvCxnSpPr/>
          <p:nvPr/>
        </p:nvCxnSpPr>
        <p:spPr>
          <a:xfrm>
            <a:off x="919618" y="4820810"/>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object 10">
            <a:extLst>
              <a:ext uri="{FF2B5EF4-FFF2-40B4-BE49-F238E27FC236}">
                <a16:creationId xmlns:a16="http://schemas.microsoft.com/office/drawing/2014/main" id="{EDFB856C-5518-F244-BEBE-9A88B82051E6}"/>
              </a:ext>
            </a:extLst>
          </p:cNvPr>
          <p:cNvSpPr txBox="1"/>
          <p:nvPr/>
        </p:nvSpPr>
        <p:spPr>
          <a:xfrm>
            <a:off x="1222414" y="5264523"/>
            <a:ext cx="5114846" cy="2598788"/>
          </a:xfrm>
          <a:prstGeom prst="rect">
            <a:avLst/>
          </a:prstGeom>
        </p:spPr>
        <p:txBody>
          <a:bodyPr vert="horz" wrap="square" lIns="0" tIns="13335" rIns="0" bIns="0" rtlCol="0">
            <a:spAutoFit/>
          </a:bodyPr>
          <a:lstStyle/>
          <a:p>
            <a:r>
              <a:rPr lang="cs-CZ" sz="1400" dirty="0">
                <a:solidFill>
                  <a:srgbClr val="000000"/>
                </a:solidFill>
                <a:effectLst/>
                <a:latin typeface="Georgia" panose="02040502050405020303" pitchFamily="18" charset="0"/>
                <a:ea typeface="Calibri" panose="020F0502020204030204" pitchFamily="34" charset="0"/>
              </a:rPr>
              <a:t>S editorem kontroluji všechny výstupy, ale zaměřuji se především na gramatickou stránku. A nejedná se jen o psaný text, u mluveného slova kontroluji pády nebo správné tvary slov. Zároveň kontroluji i některé informace, což se děje například při opravách křestních jmen známých osobností. Internet mi dost ztížil práci, protože kolega redaktor vydá článek, který se průběžně aktualizuje, a já ho musím číst stále dokola. V pomalém provozu tak minimalizuji chybovost na jednu chybu na deset stránek. Pokud ale narazíte na internetu na text, jehož jazyková úroveň je nízká, může vám to něco naznačit – zřejmě text neprošel žádnými kontrolami a člověk, který ho napsal, ho zároveň i sám vydal. Textu bychom tedy neměli příliš moc věřit.</a:t>
            </a:r>
            <a:endParaRPr lang="cs-CZ" sz="1400" dirty="0">
              <a:effectLst/>
              <a:latin typeface="Georgia" panose="02040502050405020303" pitchFamily="18" charset="0"/>
              <a:ea typeface="Times New Roman" panose="02020603050405020304" pitchFamily="18" charset="0"/>
            </a:endParaRPr>
          </a:p>
        </p:txBody>
      </p:sp>
      <p:cxnSp>
        <p:nvCxnSpPr>
          <p:cNvPr id="8" name="Přímá spojnice 7">
            <a:extLst>
              <a:ext uri="{FF2B5EF4-FFF2-40B4-BE49-F238E27FC236}">
                <a16:creationId xmlns:a16="http://schemas.microsoft.com/office/drawing/2014/main" id="{381D63AE-5E83-23CD-4DCA-A834DD4D301C}"/>
              </a:ext>
            </a:extLst>
          </p:cNvPr>
          <p:cNvCxnSpPr/>
          <p:nvPr/>
        </p:nvCxnSpPr>
        <p:spPr>
          <a:xfrm>
            <a:off x="919618" y="8314988"/>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object 10">
            <a:extLst>
              <a:ext uri="{FF2B5EF4-FFF2-40B4-BE49-F238E27FC236}">
                <a16:creationId xmlns:a16="http://schemas.microsoft.com/office/drawing/2014/main" id="{253F3013-EB0F-9730-7455-8A5D7310332D}"/>
              </a:ext>
            </a:extLst>
          </p:cNvPr>
          <p:cNvSpPr txBox="1"/>
          <p:nvPr/>
        </p:nvSpPr>
        <p:spPr>
          <a:xfrm>
            <a:off x="1222414" y="8766666"/>
            <a:ext cx="5114846" cy="567463"/>
          </a:xfrm>
          <a:prstGeom prst="rect">
            <a:avLst/>
          </a:prstGeom>
        </p:spPr>
        <p:txBody>
          <a:bodyPr vert="horz" wrap="square" lIns="0" tIns="13335" rIns="0" bIns="0" rtlCol="0">
            <a:spAutoFit/>
          </a:bodyPr>
          <a:lstStyle/>
          <a:p>
            <a:r>
              <a:rPr lang="cs-CZ" sz="1800" dirty="0">
                <a:solidFill>
                  <a:srgbClr val="000000"/>
                </a:solidFill>
                <a:effectLst/>
                <a:latin typeface="Georgia" panose="02040502050405020303" pitchFamily="18" charset="0"/>
                <a:ea typeface="Calibri" panose="020F0502020204030204" pitchFamily="34" charset="0"/>
              </a:rPr>
              <a:t>Starám se o to, aby naše články byly gramaticky správně.</a:t>
            </a:r>
            <a:endParaRPr lang="cs-CZ" sz="1800" dirty="0">
              <a:effectLst/>
              <a:latin typeface="Georgia" panose="02040502050405020303" pitchFamily="18" charset="0"/>
              <a:ea typeface="Times New Roman" panose="02020603050405020304" pitchFamily="18" charset="0"/>
            </a:endParaRPr>
          </a:p>
        </p:txBody>
      </p:sp>
    </p:spTree>
    <p:extLst>
      <p:ext uri="{BB962C8B-B14F-4D97-AF65-F5344CB8AC3E}">
        <p14:creationId xmlns:p14="http://schemas.microsoft.com/office/powerpoint/2010/main" val="32740153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48DABC-E37A-756E-E614-7F468ABB5B56}"/>
            </a:ext>
          </a:extLst>
        </p:cNvPr>
        <p:cNvGrpSpPr/>
        <p:nvPr/>
      </p:nvGrpSpPr>
      <p:grpSpPr>
        <a:xfrm>
          <a:off x="0" y="0"/>
          <a:ext cx="0" cy="0"/>
          <a:chOff x="0" y="0"/>
          <a:chExt cx="0" cy="0"/>
        </a:xfrm>
      </p:grpSpPr>
      <p:pic>
        <p:nvPicPr>
          <p:cNvPr id="24" name="Obrázek 23">
            <a:extLst>
              <a:ext uri="{FF2B5EF4-FFF2-40B4-BE49-F238E27FC236}">
                <a16:creationId xmlns:a16="http://schemas.microsoft.com/office/drawing/2014/main" id="{77B2883E-AC61-A52F-7714-2973DABA2D41}"/>
              </a:ext>
            </a:extLst>
          </p:cNvPr>
          <p:cNvPicPr>
            <a:picLocks noChangeAspect="1"/>
          </p:cNvPicPr>
          <p:nvPr/>
        </p:nvPicPr>
        <p:blipFill>
          <a:blip r:embed="rId3"/>
          <a:stretch>
            <a:fillRect/>
          </a:stretch>
        </p:blipFill>
        <p:spPr>
          <a:xfrm>
            <a:off x="2305268" y="1003084"/>
            <a:ext cx="444500" cy="635000"/>
          </a:xfrm>
          <a:prstGeom prst="rect">
            <a:avLst/>
          </a:prstGeom>
        </p:spPr>
      </p:pic>
      <p:sp>
        <p:nvSpPr>
          <p:cNvPr id="25" name="Nadpis 1">
            <a:extLst>
              <a:ext uri="{FF2B5EF4-FFF2-40B4-BE49-F238E27FC236}">
                <a16:creationId xmlns:a16="http://schemas.microsoft.com/office/drawing/2014/main" id="{A271CC13-1775-E128-60AA-3FE10079AA85}"/>
              </a:ext>
            </a:extLst>
          </p:cNvPr>
          <p:cNvSpPr txBox="1">
            <a:spLocks/>
          </p:cNvSpPr>
          <p:nvPr/>
        </p:nvSpPr>
        <p:spPr>
          <a:xfrm>
            <a:off x="2972250" y="1210191"/>
            <a:ext cx="3868287" cy="484326"/>
          </a:xfrm>
          <a:prstGeom prst="rect">
            <a:avLst/>
          </a:prstGeom>
        </p:spPr>
        <p:txBody>
          <a:bodyPr vert="horz" lIns="91440" tIns="45720" rIns="91440" bIns="45720" rtlCol="0" anchor="b">
            <a:noAutofit/>
          </a:bodyPr>
          <a:lstStyle>
            <a:lvl1pPr algn="l" defTabSz="755934" rtl="0" eaLnBrk="1" latinLnBrk="0" hangingPunct="1">
              <a:lnSpc>
                <a:spcPct val="90000"/>
              </a:lnSpc>
              <a:spcBef>
                <a:spcPct val="0"/>
              </a:spcBef>
              <a:buNone/>
              <a:defRPr sz="2400" kern="1200" cap="all" baseline="0">
                <a:solidFill>
                  <a:srgbClr val="CC0000"/>
                </a:solidFill>
                <a:latin typeface="Arial Black" panose="020B0604020202020204" pitchFamily="34" charset="0"/>
                <a:ea typeface="+mj-ea"/>
                <a:cs typeface="+mj-cs"/>
              </a:defRPr>
            </a:lvl1pPr>
          </a:lstStyle>
          <a:p>
            <a:pPr>
              <a:spcAft>
                <a:spcPts val="600"/>
              </a:spcAft>
            </a:pPr>
            <a:r>
              <a:rPr lang="cs-CZ" dirty="0"/>
              <a:t>NOVINÁŘ A PRÁCE REDAKCE</a:t>
            </a:r>
          </a:p>
        </p:txBody>
      </p:sp>
      <p:pic>
        <p:nvPicPr>
          <p:cNvPr id="2" name="Obrázek 1">
            <a:extLst>
              <a:ext uri="{FF2B5EF4-FFF2-40B4-BE49-F238E27FC236}">
                <a16:creationId xmlns:a16="http://schemas.microsoft.com/office/drawing/2014/main" id="{C1C5B499-4351-95B3-8B9F-D89AF19BC3B8}"/>
              </a:ext>
            </a:extLst>
          </p:cNvPr>
          <p:cNvPicPr>
            <a:picLocks noChangeAspect="1"/>
          </p:cNvPicPr>
          <p:nvPr/>
        </p:nvPicPr>
        <p:blipFill>
          <a:blip r:embed="rId4"/>
          <a:stretch>
            <a:fillRect/>
          </a:stretch>
        </p:blipFill>
        <p:spPr>
          <a:xfrm>
            <a:off x="719137" y="2432378"/>
            <a:ext cx="6121400" cy="7442200"/>
          </a:xfrm>
          <a:prstGeom prst="rect">
            <a:avLst/>
          </a:prstGeom>
        </p:spPr>
      </p:pic>
      <p:sp>
        <p:nvSpPr>
          <p:cNvPr id="13" name="Rectangle 1">
            <a:extLst>
              <a:ext uri="{FF2B5EF4-FFF2-40B4-BE49-F238E27FC236}">
                <a16:creationId xmlns:a16="http://schemas.microsoft.com/office/drawing/2014/main" id="{87C721A1-A722-FABC-4CFA-45FA034A0C60}"/>
              </a:ext>
            </a:extLst>
          </p:cNvPr>
          <p:cNvSpPr>
            <a:spLocks noChangeArrowheads="1"/>
          </p:cNvSpPr>
          <p:nvPr/>
        </p:nvSpPr>
        <p:spPr bwMode="auto">
          <a:xfrm>
            <a:off x="6568577" y="3407140"/>
            <a:ext cx="7559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sp>
        <p:nvSpPr>
          <p:cNvPr id="22" name="object 10">
            <a:extLst>
              <a:ext uri="{FF2B5EF4-FFF2-40B4-BE49-F238E27FC236}">
                <a16:creationId xmlns:a16="http://schemas.microsoft.com/office/drawing/2014/main" id="{27DBC069-786D-3FCC-3381-844E68B7FDBB}"/>
              </a:ext>
            </a:extLst>
          </p:cNvPr>
          <p:cNvSpPr txBox="1"/>
          <p:nvPr/>
        </p:nvSpPr>
        <p:spPr>
          <a:xfrm>
            <a:off x="1230536" y="3169665"/>
            <a:ext cx="5114846" cy="290464"/>
          </a:xfrm>
          <a:prstGeom prst="rect">
            <a:avLst/>
          </a:prstGeom>
        </p:spPr>
        <p:txBody>
          <a:bodyPr vert="horz" wrap="square" lIns="0" tIns="13335" rIns="0" bIns="0" rtlCol="0">
            <a:spAutoFit/>
          </a:bodyPr>
          <a:lstStyle/>
          <a:p>
            <a:pPr algn="just"/>
            <a:r>
              <a:rPr lang="cs-CZ" sz="1800" b="1" dirty="0">
                <a:effectLst/>
                <a:latin typeface="Georgia" panose="02040502050405020303" pitchFamily="18" charset="0"/>
                <a:ea typeface="Arial" panose="020B0604020202020204" pitchFamily="34" charset="0"/>
              </a:rPr>
              <a:t>Kdo je kdo v redakci</a:t>
            </a:r>
            <a:endParaRPr lang="cs-CZ" sz="1800" dirty="0">
              <a:effectLst/>
              <a:latin typeface="Georgia" panose="02040502050405020303" pitchFamily="18" charset="0"/>
              <a:ea typeface="Times New Roman" panose="02020603050405020304" pitchFamily="18" charset="0"/>
            </a:endParaRPr>
          </a:p>
        </p:txBody>
      </p:sp>
      <p:grpSp>
        <p:nvGrpSpPr>
          <p:cNvPr id="35" name="Skupina 34">
            <a:extLst>
              <a:ext uri="{FF2B5EF4-FFF2-40B4-BE49-F238E27FC236}">
                <a16:creationId xmlns:a16="http://schemas.microsoft.com/office/drawing/2014/main" id="{A53B2B05-5FE8-7050-0D81-3C25D573B893}"/>
              </a:ext>
            </a:extLst>
          </p:cNvPr>
          <p:cNvGrpSpPr/>
          <p:nvPr/>
        </p:nvGrpSpPr>
        <p:grpSpPr>
          <a:xfrm>
            <a:off x="3658394" y="1998663"/>
            <a:ext cx="242886" cy="248197"/>
            <a:chOff x="7855830" y="1339070"/>
            <a:chExt cx="242886" cy="248197"/>
          </a:xfrm>
        </p:grpSpPr>
        <p:pic>
          <p:nvPicPr>
            <p:cNvPr id="36" name="Obrázek 35">
              <a:extLst>
                <a:ext uri="{FF2B5EF4-FFF2-40B4-BE49-F238E27FC236}">
                  <a16:creationId xmlns:a16="http://schemas.microsoft.com/office/drawing/2014/main" id="{0C1CDE6D-CE3A-4117-CA34-2EBB1D96A48C}"/>
                </a:ext>
              </a:extLst>
            </p:cNvPr>
            <p:cNvPicPr>
              <a:picLocks noChangeAspect="1"/>
            </p:cNvPicPr>
            <p:nvPr/>
          </p:nvPicPr>
          <p:blipFill>
            <a:blip r:embed="rId5"/>
            <a:stretch>
              <a:fillRect/>
            </a:stretch>
          </p:blipFill>
          <p:spPr>
            <a:xfrm>
              <a:off x="7869323" y="1342964"/>
              <a:ext cx="215900" cy="215900"/>
            </a:xfrm>
            <a:prstGeom prst="rect">
              <a:avLst/>
            </a:prstGeom>
          </p:spPr>
        </p:pic>
        <p:sp>
          <p:nvSpPr>
            <p:cNvPr id="37" name="Podnadpis 2">
              <a:extLst>
                <a:ext uri="{FF2B5EF4-FFF2-40B4-BE49-F238E27FC236}">
                  <a16:creationId xmlns:a16="http://schemas.microsoft.com/office/drawing/2014/main" id="{32055AD6-9645-C807-7DBA-BFA62850F538}"/>
                </a:ext>
              </a:extLst>
            </p:cNvPr>
            <p:cNvSpPr txBox="1">
              <a:spLocks/>
            </p:cNvSpPr>
            <p:nvPr/>
          </p:nvSpPr>
          <p:spPr>
            <a:xfrm>
              <a:off x="7855830" y="1339070"/>
              <a:ext cx="242886" cy="248197"/>
            </a:xfrm>
            <a:prstGeom prst="rect">
              <a:avLst/>
            </a:prstGeom>
          </p:spPr>
          <p:txBody>
            <a:bodyPr vert="horz" lIns="91440" tIns="45720" rIns="91440" bIns="45720" rtlCol="0">
              <a:normAutofit/>
            </a:bodyPr>
            <a:lstStyle>
              <a:lvl1pPr marL="0" indent="0" algn="ctr" defTabSz="1007943" rtl="0" eaLnBrk="1" latinLnBrk="0" hangingPunct="1">
                <a:lnSpc>
                  <a:spcPct val="90000"/>
                </a:lnSpc>
                <a:spcBef>
                  <a:spcPts val="1102"/>
                </a:spcBef>
                <a:buFont typeface="Arial" panose="020B0604020202020204" pitchFamily="34" charset="0"/>
                <a:buNone/>
                <a:defRPr sz="2646"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r>
                <a:rPr lang="cs-CZ" sz="1000" b="1" dirty="0">
                  <a:solidFill>
                    <a:schemeClr val="bg1"/>
                  </a:solidFill>
                  <a:latin typeface="Arial Black" panose="020B0604020202020204" pitchFamily="34" charset="0"/>
                  <a:cs typeface="Arial Black" panose="020B0604020202020204" pitchFamily="34" charset="0"/>
                </a:rPr>
                <a:t>8</a:t>
              </a:r>
            </a:p>
          </p:txBody>
        </p:sp>
      </p:grpSp>
      <p:cxnSp>
        <p:nvCxnSpPr>
          <p:cNvPr id="4" name="Přímá spojnice 3">
            <a:extLst>
              <a:ext uri="{FF2B5EF4-FFF2-40B4-BE49-F238E27FC236}">
                <a16:creationId xmlns:a16="http://schemas.microsoft.com/office/drawing/2014/main" id="{C6D0779C-96E0-A678-E9E2-D7799F26F288}"/>
              </a:ext>
            </a:extLst>
          </p:cNvPr>
          <p:cNvCxnSpPr/>
          <p:nvPr/>
        </p:nvCxnSpPr>
        <p:spPr>
          <a:xfrm>
            <a:off x="919618" y="3864340"/>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object 10">
            <a:extLst>
              <a:ext uri="{FF2B5EF4-FFF2-40B4-BE49-F238E27FC236}">
                <a16:creationId xmlns:a16="http://schemas.microsoft.com/office/drawing/2014/main" id="{6FBC36B1-61C6-E0A9-206D-3E142CB02D6B}"/>
              </a:ext>
            </a:extLst>
          </p:cNvPr>
          <p:cNvSpPr txBox="1"/>
          <p:nvPr/>
        </p:nvSpPr>
        <p:spPr>
          <a:xfrm>
            <a:off x="1222414" y="4143865"/>
            <a:ext cx="5114846" cy="382797"/>
          </a:xfrm>
          <a:prstGeom prst="rect">
            <a:avLst/>
          </a:prstGeom>
        </p:spPr>
        <p:txBody>
          <a:bodyPr vert="horz" wrap="square" lIns="0" tIns="13335" rIns="0" bIns="0" rtlCol="0">
            <a:spAutoFit/>
          </a:bodyPr>
          <a:lstStyle/>
          <a:p>
            <a:pPr algn="ctr"/>
            <a:r>
              <a:rPr lang="cs-CZ" sz="2400" b="1" dirty="0">
                <a:latin typeface="Georgia" panose="02040502050405020303" pitchFamily="18" charset="0"/>
                <a:ea typeface="Times New Roman" panose="02020603050405020304" pitchFamily="18" charset="0"/>
              </a:rPr>
              <a:t>Produkční</a:t>
            </a:r>
            <a:endParaRPr lang="cs-CZ" sz="2400" dirty="0">
              <a:effectLst/>
              <a:latin typeface="Georgia" panose="02040502050405020303" pitchFamily="18" charset="0"/>
              <a:ea typeface="Times New Roman" panose="02020603050405020304" pitchFamily="18" charset="0"/>
            </a:endParaRPr>
          </a:p>
        </p:txBody>
      </p:sp>
      <p:cxnSp>
        <p:nvCxnSpPr>
          <p:cNvPr id="6" name="Přímá spojnice 5">
            <a:extLst>
              <a:ext uri="{FF2B5EF4-FFF2-40B4-BE49-F238E27FC236}">
                <a16:creationId xmlns:a16="http://schemas.microsoft.com/office/drawing/2014/main" id="{1E0D783A-0D39-9B3C-28A5-767AD93B901F}"/>
              </a:ext>
            </a:extLst>
          </p:cNvPr>
          <p:cNvCxnSpPr/>
          <p:nvPr/>
        </p:nvCxnSpPr>
        <p:spPr>
          <a:xfrm>
            <a:off x="919618" y="4820810"/>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object 10">
            <a:extLst>
              <a:ext uri="{FF2B5EF4-FFF2-40B4-BE49-F238E27FC236}">
                <a16:creationId xmlns:a16="http://schemas.microsoft.com/office/drawing/2014/main" id="{C45E74F9-08E0-50CF-A07E-F2F6EB005B04}"/>
              </a:ext>
            </a:extLst>
          </p:cNvPr>
          <p:cNvSpPr txBox="1"/>
          <p:nvPr/>
        </p:nvSpPr>
        <p:spPr>
          <a:xfrm>
            <a:off x="1222414" y="5264523"/>
            <a:ext cx="5114846" cy="1675459"/>
          </a:xfrm>
          <a:prstGeom prst="rect">
            <a:avLst/>
          </a:prstGeom>
        </p:spPr>
        <p:txBody>
          <a:bodyPr vert="horz" wrap="square" lIns="0" tIns="13335" rIns="0" bIns="0" rtlCol="0">
            <a:spAutoFit/>
          </a:bodyPr>
          <a:lstStyle/>
          <a:p>
            <a:r>
              <a:rPr lang="cs-CZ" dirty="0">
                <a:solidFill>
                  <a:srgbClr val="000000"/>
                </a:solidFill>
                <a:effectLst/>
                <a:latin typeface="Georgia" panose="02040502050405020303" pitchFamily="18" charset="0"/>
                <a:ea typeface="Calibri" panose="020F0502020204030204" pitchFamily="34" charset="0"/>
              </a:rPr>
              <a:t>Jsem důležitý, protože zařizuji všechno. </a:t>
            </a:r>
            <a:br>
              <a:rPr lang="cs-CZ" dirty="0">
                <a:solidFill>
                  <a:srgbClr val="000000"/>
                </a:solidFill>
                <a:effectLst/>
                <a:latin typeface="Georgia" panose="02040502050405020303" pitchFamily="18" charset="0"/>
                <a:ea typeface="Calibri" panose="020F0502020204030204" pitchFamily="34" charset="0"/>
              </a:rPr>
            </a:br>
            <a:r>
              <a:rPr lang="cs-CZ" dirty="0">
                <a:solidFill>
                  <a:srgbClr val="000000"/>
                </a:solidFill>
                <a:effectLst/>
                <a:latin typeface="Georgia" panose="02040502050405020303" pitchFamily="18" charset="0"/>
                <a:ea typeface="Calibri" panose="020F0502020204030204" pitchFamily="34" charset="0"/>
              </a:rPr>
              <a:t>Když musí někam reportér vyrazit, zařizuji mu kameramana i auto. V televizní redakci řeším </a:t>
            </a:r>
            <a:br>
              <a:rPr lang="cs-CZ" dirty="0">
                <a:solidFill>
                  <a:srgbClr val="000000"/>
                </a:solidFill>
                <a:effectLst/>
                <a:latin typeface="Georgia" panose="02040502050405020303" pitchFamily="18" charset="0"/>
                <a:ea typeface="Calibri" panose="020F0502020204030204" pitchFamily="34" charset="0"/>
              </a:rPr>
            </a:br>
            <a:r>
              <a:rPr lang="cs-CZ" dirty="0">
                <a:solidFill>
                  <a:srgbClr val="000000"/>
                </a:solidFill>
                <a:effectLst/>
                <a:latin typeface="Georgia" panose="02040502050405020303" pitchFamily="18" charset="0"/>
                <a:ea typeface="Calibri" panose="020F0502020204030204" pitchFamily="34" charset="0"/>
              </a:rPr>
              <a:t>i hosty, dostanu seznam a zjišťuji kontakty, volám a domlouvám čas. Moje práce není ve zprávě vidět, ale beze mne by se produkce zhroutila. </a:t>
            </a:r>
            <a:endParaRPr lang="cs-CZ" dirty="0">
              <a:effectLst/>
              <a:latin typeface="Georgia" panose="02040502050405020303" pitchFamily="18" charset="0"/>
              <a:ea typeface="Times New Roman" panose="02020603050405020304" pitchFamily="18" charset="0"/>
            </a:endParaRPr>
          </a:p>
        </p:txBody>
      </p:sp>
      <p:cxnSp>
        <p:nvCxnSpPr>
          <p:cNvPr id="8" name="Přímá spojnice 7">
            <a:extLst>
              <a:ext uri="{FF2B5EF4-FFF2-40B4-BE49-F238E27FC236}">
                <a16:creationId xmlns:a16="http://schemas.microsoft.com/office/drawing/2014/main" id="{D8107D48-8ECD-2F60-430D-9767AF46477A}"/>
              </a:ext>
            </a:extLst>
          </p:cNvPr>
          <p:cNvCxnSpPr/>
          <p:nvPr/>
        </p:nvCxnSpPr>
        <p:spPr>
          <a:xfrm>
            <a:off x="919618" y="7440345"/>
            <a:ext cx="5720438"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object 10">
            <a:extLst>
              <a:ext uri="{FF2B5EF4-FFF2-40B4-BE49-F238E27FC236}">
                <a16:creationId xmlns:a16="http://schemas.microsoft.com/office/drawing/2014/main" id="{7221C4C0-55F3-5C5B-8FA2-BCA122808F3F}"/>
              </a:ext>
            </a:extLst>
          </p:cNvPr>
          <p:cNvSpPr txBox="1"/>
          <p:nvPr/>
        </p:nvSpPr>
        <p:spPr>
          <a:xfrm>
            <a:off x="1222414" y="7873366"/>
            <a:ext cx="5114846" cy="567463"/>
          </a:xfrm>
          <a:prstGeom prst="rect">
            <a:avLst/>
          </a:prstGeom>
        </p:spPr>
        <p:txBody>
          <a:bodyPr vert="horz" wrap="square" lIns="0" tIns="13335" rIns="0" bIns="0" rtlCol="0">
            <a:spAutoFit/>
          </a:bodyPr>
          <a:lstStyle/>
          <a:p>
            <a:r>
              <a:rPr lang="cs-CZ" sz="1800" dirty="0">
                <a:solidFill>
                  <a:srgbClr val="000000"/>
                </a:solidFill>
                <a:effectLst/>
                <a:latin typeface="Georgia" panose="02040502050405020303" pitchFamily="18" charset="0"/>
                <a:ea typeface="Calibri" panose="020F0502020204030204" pitchFamily="34" charset="0"/>
              </a:rPr>
              <a:t>Starám se o organizaci natáčení. Zajišťuji kamery a domlouvám s hosty termíny rozhovorů.</a:t>
            </a:r>
            <a:endParaRPr lang="cs-CZ" sz="1800" dirty="0">
              <a:effectLst/>
              <a:latin typeface="Georgia" panose="02040502050405020303" pitchFamily="18" charset="0"/>
              <a:ea typeface="Times New Roman" panose="02020603050405020304" pitchFamily="18" charset="0"/>
            </a:endParaRPr>
          </a:p>
        </p:txBody>
      </p:sp>
    </p:spTree>
    <p:extLst>
      <p:ext uri="{BB962C8B-B14F-4D97-AF65-F5344CB8AC3E}">
        <p14:creationId xmlns:p14="http://schemas.microsoft.com/office/powerpoint/2010/main" val="2531074610"/>
      </p:ext>
    </p:extLst>
  </p:cSld>
  <p:clrMapOvr>
    <a:masterClrMapping/>
  </p:clrMapOvr>
</p:sld>
</file>

<file path=ppt/theme/theme1.xml><?xml version="1.0" encoding="utf-8"?>
<a:theme xmlns:a="http://schemas.openxmlformats.org/drawingml/2006/main" name="Motiv Office">
  <a:themeElements>
    <a:clrScheme name="Motiv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Motiv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iv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8912</TotalTime>
  <Words>2571</Words>
  <Application>Microsoft Macintosh PowerPoint</Application>
  <PresentationFormat>Vlastní</PresentationFormat>
  <Paragraphs>205</Paragraphs>
  <Slides>17</Slides>
  <Notes>8</Notes>
  <HiddenSlides>0</HiddenSlides>
  <MMClips>0</MMClips>
  <ScaleCrop>false</ScaleCrop>
  <HeadingPairs>
    <vt:vector size="6" baseType="variant">
      <vt:variant>
        <vt:lpstr>Použitá písma</vt:lpstr>
      </vt:variant>
      <vt:variant>
        <vt:i4>5</vt:i4>
      </vt:variant>
      <vt:variant>
        <vt:lpstr>Motiv</vt:lpstr>
      </vt:variant>
      <vt:variant>
        <vt:i4>1</vt:i4>
      </vt:variant>
      <vt:variant>
        <vt:lpstr>Nadpisy snímků</vt:lpstr>
      </vt:variant>
      <vt:variant>
        <vt:i4>17</vt:i4>
      </vt:variant>
    </vt:vector>
  </HeadingPairs>
  <TitlesOfParts>
    <vt:vector size="23" baseType="lpstr">
      <vt:lpstr>Arial</vt:lpstr>
      <vt:lpstr>Arial Black</vt:lpstr>
      <vt:lpstr>Calibri</vt:lpstr>
      <vt:lpstr>Calibri Light</vt:lpstr>
      <vt:lpstr>Georgia</vt:lpstr>
      <vt:lpstr>Motiv Office</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Ruttkayova, Zlata</dc:creator>
  <cp:lastModifiedBy>Hauserová, Petra</cp:lastModifiedBy>
  <cp:revision>110</cp:revision>
  <dcterms:created xsi:type="dcterms:W3CDTF">2020-06-29T11:54:29Z</dcterms:created>
  <dcterms:modified xsi:type="dcterms:W3CDTF">2024-08-28T08:45:06Z</dcterms:modified>
</cp:coreProperties>
</file>