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1"/>
  </p:notesMasterIdLst>
  <p:sldIdLst>
    <p:sldId id="256" r:id="rId2"/>
    <p:sldId id="283" r:id="rId3"/>
    <p:sldId id="306" r:id="rId4"/>
    <p:sldId id="308" r:id="rId5"/>
    <p:sldId id="309" r:id="rId6"/>
    <p:sldId id="302" r:id="rId7"/>
    <p:sldId id="310" r:id="rId8"/>
    <p:sldId id="311" r:id="rId9"/>
    <p:sldId id="312" r:id="rId10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90" userDrawn="1">
          <p15:clr>
            <a:srgbClr val="A4A3A4"/>
          </p15:clr>
        </p15:guide>
        <p15:guide id="2" pos="23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000000"/>
    <a:srgbClr val="B9C7D4"/>
    <a:srgbClr val="656C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519"/>
    <p:restoredTop sz="96006"/>
  </p:normalViewPr>
  <p:slideViewPr>
    <p:cSldViewPr snapToGrid="0" snapToObjects="1">
      <p:cViewPr varScale="1">
        <p:scale>
          <a:sx n="75" d="100"/>
          <a:sy n="75" d="100"/>
        </p:scale>
        <p:origin x="3080" y="192"/>
      </p:cViewPr>
      <p:guideLst>
        <p:guide orient="horz" pos="3390"/>
        <p:guide pos="235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D8BB9E-9D3D-EF4D-9B51-A9B4A902A483}" type="datetimeFigureOut">
              <a:rPr lang="cs-CZ" smtClean="0"/>
              <a:t>22.08.2024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A05ADE-BA2E-CF46-BB02-19DCE2578A3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540554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A05ADE-BA2E-CF46-BB02-19DCE2578A36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037077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A05ADE-BA2E-CF46-BB02-19DCE2578A36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347767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C0DD5C-7F0F-2298-3FBD-DC41D0EC54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AF7737EF-F108-729B-C561-282254947F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865ED5EB-64D6-DC0D-7B67-C39EE2F0D7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1E859028-15C7-54AE-BAE8-6A58489EC08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A05ADE-BA2E-CF46-BB02-19DCE2578A36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8599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E11E26-B3CE-F8BB-4827-7C49E219CE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6D7C37E8-0C85-D891-65ED-65DBB2272C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0F6B9A63-6EF7-7780-55CA-B208D4F80D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339B3E2F-11F1-70DF-BED2-C59C741954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A05ADE-BA2E-CF46-BB02-19DCE2578A36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60874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81866" y="982133"/>
            <a:ext cx="3910833" cy="785427"/>
          </a:xfrm>
        </p:spPr>
        <p:txBody>
          <a:bodyPr anchor="b">
            <a:normAutofit/>
          </a:bodyPr>
          <a:lstStyle>
            <a:lvl1pPr algn="l">
              <a:defRPr sz="2400" cap="all" baseline="0">
                <a:solidFill>
                  <a:srgbClr val="CC0000"/>
                </a:solidFill>
                <a:latin typeface="Arial Black" panose="020B0604020202020204" pitchFamily="34" charset="0"/>
              </a:defRPr>
            </a:lvl1pPr>
          </a:lstStyle>
          <a:p>
            <a:r>
              <a:rPr lang="cs-CZ" dirty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>
            <a:normAutofit/>
          </a:bodyPr>
          <a:lstStyle>
            <a:lvl1pPr marL="0" indent="0" algn="l">
              <a:buNone/>
              <a:defRPr sz="800" baseline="0">
                <a:latin typeface="Arial" panose="020B0604020202020204" pitchFamily="34" charset="0"/>
              </a:defRPr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cs-CZ" dirty="0"/>
              <a:t>Kliknutím můžete upravit styl předlohy.</a:t>
            </a:r>
            <a:endParaRPr lang="en-US" dirty="0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99F8F185-8230-BB45-B8A2-CDC5FEBC38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587" y="-10212"/>
            <a:ext cx="7556500" cy="626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496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E623-4BA4-4F48-AA09-AA13D1432802}" type="datetimeFigureOut">
              <a:rPr lang="cs-CZ" smtClean="0"/>
              <a:t>22.08.2024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49BF-F682-9E40-9147-8CC4C701DA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543250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E623-4BA4-4F48-AA09-AA13D1432802}" type="datetimeFigureOut">
              <a:rPr lang="cs-CZ" smtClean="0"/>
              <a:t>22.08.2024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49BF-F682-9E40-9147-8CC4C701DA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17746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E623-4BA4-4F48-AA09-AA13D1432802}" type="datetimeFigureOut">
              <a:rPr lang="cs-CZ" smtClean="0"/>
              <a:t>22.08.2024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49BF-F682-9E40-9147-8CC4C701DA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3799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E623-4BA4-4F48-AA09-AA13D1432802}" type="datetimeFigureOut">
              <a:rPr lang="cs-CZ" smtClean="0"/>
              <a:t>22.08.2024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49BF-F682-9E40-9147-8CC4C701DA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3773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E623-4BA4-4F48-AA09-AA13D1432802}" type="datetimeFigureOut">
              <a:rPr lang="cs-CZ" smtClean="0"/>
              <a:t>22.08.2024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49BF-F682-9E40-9147-8CC4C701DA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583384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E623-4BA4-4F48-AA09-AA13D1432802}" type="datetimeFigureOut">
              <a:rPr lang="cs-CZ" smtClean="0"/>
              <a:t>22.08.2024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49BF-F682-9E40-9147-8CC4C701DA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762121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E623-4BA4-4F48-AA09-AA13D1432802}" type="datetimeFigureOut">
              <a:rPr lang="cs-CZ" smtClean="0"/>
              <a:t>22.08.2024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49BF-F682-9E40-9147-8CC4C701DA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84633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E623-4BA4-4F48-AA09-AA13D1432802}" type="datetimeFigureOut">
              <a:rPr lang="cs-CZ" smtClean="0"/>
              <a:t>22.08.2024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49BF-F682-9E40-9147-8CC4C701DA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7779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E623-4BA4-4F48-AA09-AA13D1432802}" type="datetimeFigureOut">
              <a:rPr lang="cs-CZ" smtClean="0"/>
              <a:t>22.08.2024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49BF-F682-9E40-9147-8CC4C701DA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2901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E623-4BA4-4F48-AA09-AA13D1432802}" type="datetimeFigureOut">
              <a:rPr lang="cs-CZ" smtClean="0"/>
              <a:t>22.08.2024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49BF-F682-9E40-9147-8CC4C701DA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3300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F5E623-4BA4-4F48-AA09-AA13D1432802}" type="datetimeFigureOut">
              <a:rPr lang="cs-CZ" smtClean="0"/>
              <a:t>22.08.2024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1649BF-F682-9E40-9147-8CC4C701DA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38176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.emf"/><Relationship Id="rId7" Type="http://schemas.openxmlformats.org/officeDocument/2006/relationships/image" Target="../media/image11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8.emf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6.emf"/><Relationship Id="rId9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8.emf"/><Relationship Id="rId7" Type="http://schemas.openxmlformats.org/officeDocument/2006/relationships/image" Target="../media/image23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55;p13">
            <a:extLst>
              <a:ext uri="{FF2B5EF4-FFF2-40B4-BE49-F238E27FC236}">
                <a16:creationId xmlns:a16="http://schemas.microsoft.com/office/drawing/2014/main" id="{454777D8-217D-6F40-80CF-2881CF5965F8}"/>
              </a:ext>
            </a:extLst>
          </p:cNvPr>
          <p:cNvSpPr/>
          <p:nvPr/>
        </p:nvSpPr>
        <p:spPr>
          <a:xfrm>
            <a:off x="535632" y="1878598"/>
            <a:ext cx="6488410" cy="13980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91425" rIns="90000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cs-CZ" sz="3200" b="1" dirty="0">
                <a:ln>
                  <a:solidFill>
                    <a:srgbClr val="CC0000"/>
                  </a:solidFill>
                </a:ln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ONLINE DISKUZE </a:t>
            </a:r>
            <a:br>
              <a:rPr lang="cs-CZ" sz="3200" b="1" dirty="0">
                <a:ln>
                  <a:solidFill>
                    <a:srgbClr val="CC0000"/>
                  </a:solidFill>
                </a:ln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cs-CZ" sz="3200" b="1" dirty="0">
                <a:ln>
                  <a:solidFill>
                    <a:srgbClr val="CC0000"/>
                  </a:solidFill>
                </a:ln>
                <a:solidFill>
                  <a:srgbClr val="CC000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A ARGUMENTAČNÍ FAULY (KLAMY)</a:t>
            </a: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C3D2370A-FC4E-CA09-FD95-3054D9A2F69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5830" r="11955" b="8729"/>
          <a:stretch/>
        </p:blipFill>
        <p:spPr>
          <a:xfrm>
            <a:off x="801731" y="4064001"/>
            <a:ext cx="6222311" cy="5781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072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Obrázek 23">
            <a:extLst>
              <a:ext uri="{FF2B5EF4-FFF2-40B4-BE49-F238E27FC236}">
                <a16:creationId xmlns:a16="http://schemas.microsoft.com/office/drawing/2014/main" id="{5654C8A3-30F4-294F-BDC5-5D1C439625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5268" y="1003084"/>
            <a:ext cx="444500" cy="635000"/>
          </a:xfrm>
          <a:prstGeom prst="rect">
            <a:avLst/>
          </a:prstGeom>
        </p:spPr>
      </p:pic>
      <p:sp>
        <p:nvSpPr>
          <p:cNvPr id="25" name="Nadpis 1">
            <a:extLst>
              <a:ext uri="{FF2B5EF4-FFF2-40B4-BE49-F238E27FC236}">
                <a16:creationId xmlns:a16="http://schemas.microsoft.com/office/drawing/2014/main" id="{9D3AD86D-17CD-6E4C-80BC-47E18E1EB245}"/>
              </a:ext>
            </a:extLst>
          </p:cNvPr>
          <p:cNvSpPr txBox="1">
            <a:spLocks/>
          </p:cNvSpPr>
          <p:nvPr/>
        </p:nvSpPr>
        <p:spPr>
          <a:xfrm>
            <a:off x="2972251" y="813923"/>
            <a:ext cx="2840720" cy="100826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 cap="all" baseline="0">
                <a:solidFill>
                  <a:srgbClr val="CC0000"/>
                </a:solidFill>
                <a:latin typeface="Arial Black" panose="020B0604020202020204" pitchFamily="34" charset="0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cs-CZ" sz="2000" dirty="0"/>
              <a:t>ONLINE DISKUZE A ARGUMENTAČNÍ FAULY</a:t>
            </a: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B6968D2D-25FD-4F5F-09E5-65F82B5DCC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137" y="2432378"/>
            <a:ext cx="6121400" cy="7442200"/>
          </a:xfrm>
          <a:prstGeom prst="rect">
            <a:avLst/>
          </a:prstGeom>
        </p:spPr>
      </p:pic>
      <p:sp>
        <p:nvSpPr>
          <p:cNvPr id="13" name="Rectangle 1">
            <a:extLst>
              <a:ext uri="{FF2B5EF4-FFF2-40B4-BE49-F238E27FC236}">
                <a16:creationId xmlns:a16="http://schemas.microsoft.com/office/drawing/2014/main" id="{68B4B508-4F2B-8893-EC58-69C35310FE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8577" y="3407140"/>
            <a:ext cx="7559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" name="object 10">
            <a:extLst>
              <a:ext uri="{FF2B5EF4-FFF2-40B4-BE49-F238E27FC236}">
                <a16:creationId xmlns:a16="http://schemas.microsoft.com/office/drawing/2014/main" id="{F81972AD-C68F-9855-33C0-6CB4F1BB518E}"/>
              </a:ext>
            </a:extLst>
          </p:cNvPr>
          <p:cNvSpPr txBox="1"/>
          <p:nvPr/>
        </p:nvSpPr>
        <p:spPr>
          <a:xfrm>
            <a:off x="1230536" y="3169665"/>
            <a:ext cx="5114846" cy="29046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just"/>
            <a:r>
              <a:rPr lang="cs-CZ" sz="1800" b="1" dirty="0">
                <a:effectLst/>
                <a:latin typeface="Georgia" panose="02040502050405020303" pitchFamily="18" charset="0"/>
                <a:ea typeface="Arial" panose="020B0604020202020204" pitchFamily="34" charset="0"/>
              </a:rPr>
              <a:t>Přísloví a pořekadla</a:t>
            </a:r>
            <a:endParaRPr lang="cs-CZ" sz="1800" dirty="0">
              <a:effectLst/>
              <a:latin typeface="Georgia" panose="02040502050405020303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35" name="Skupina 34">
            <a:extLst>
              <a:ext uri="{FF2B5EF4-FFF2-40B4-BE49-F238E27FC236}">
                <a16:creationId xmlns:a16="http://schemas.microsoft.com/office/drawing/2014/main" id="{C15E411F-3BCC-20DC-B4A8-F0AEF0C15B57}"/>
              </a:ext>
            </a:extLst>
          </p:cNvPr>
          <p:cNvGrpSpPr/>
          <p:nvPr/>
        </p:nvGrpSpPr>
        <p:grpSpPr>
          <a:xfrm>
            <a:off x="3658394" y="1998663"/>
            <a:ext cx="242886" cy="248197"/>
            <a:chOff x="7855830" y="1339070"/>
            <a:chExt cx="242886" cy="248197"/>
          </a:xfrm>
        </p:grpSpPr>
        <p:pic>
          <p:nvPicPr>
            <p:cNvPr id="36" name="Obrázek 35">
              <a:extLst>
                <a:ext uri="{FF2B5EF4-FFF2-40B4-BE49-F238E27FC236}">
                  <a16:creationId xmlns:a16="http://schemas.microsoft.com/office/drawing/2014/main" id="{5488AB78-06B2-E70F-03C7-B680B944E99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69323" y="1342964"/>
              <a:ext cx="215900" cy="215900"/>
            </a:xfrm>
            <a:prstGeom prst="rect">
              <a:avLst/>
            </a:prstGeom>
          </p:spPr>
        </p:pic>
        <p:sp>
          <p:nvSpPr>
            <p:cNvPr id="37" name="Podnadpis 2">
              <a:extLst>
                <a:ext uri="{FF2B5EF4-FFF2-40B4-BE49-F238E27FC236}">
                  <a16:creationId xmlns:a16="http://schemas.microsoft.com/office/drawing/2014/main" id="{D1FA259A-2606-5DB1-63C0-589FE7EBAA51}"/>
                </a:ext>
              </a:extLst>
            </p:cNvPr>
            <p:cNvSpPr txBox="1">
              <a:spLocks/>
            </p:cNvSpPr>
            <p:nvPr/>
          </p:nvSpPr>
          <p:spPr>
            <a:xfrm>
              <a:off x="7855830" y="1339070"/>
              <a:ext cx="242886" cy="248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1007943" rtl="0" eaLnBrk="1" latinLnBrk="0" hangingPunct="1">
                <a:lnSpc>
                  <a:spcPct val="90000"/>
                </a:lnSpc>
                <a:spcBef>
                  <a:spcPts val="1102"/>
                </a:spcBef>
                <a:buFont typeface="Arial" panose="020B0604020202020204" pitchFamily="34" charset="0"/>
                <a:buNone/>
                <a:defRPr sz="264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039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22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07943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98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11915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15886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9858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23829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27801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317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cs-CZ" sz="1000" b="1" dirty="0">
                  <a:solidFill>
                    <a:schemeClr val="bg1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1</a:t>
              </a:r>
            </a:p>
          </p:txBody>
        </p:sp>
      </p:grpSp>
      <p:graphicFrame>
        <p:nvGraphicFramePr>
          <p:cNvPr id="3" name="Tabulka 16">
            <a:extLst>
              <a:ext uri="{FF2B5EF4-FFF2-40B4-BE49-F238E27FC236}">
                <a16:creationId xmlns:a16="http://schemas.microsoft.com/office/drawing/2014/main" id="{0EB52B0E-CE8B-DC64-2D23-EFD1E39368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9047021"/>
              </p:ext>
            </p:extLst>
          </p:nvPr>
        </p:nvGraphicFramePr>
        <p:xfrm>
          <a:off x="1202796" y="3711698"/>
          <a:ext cx="5142586" cy="32663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01118">
                  <a:extLst>
                    <a:ext uri="{9D8B030D-6E8A-4147-A177-3AD203B41FA5}">
                      <a16:colId xmlns:a16="http://schemas.microsoft.com/office/drawing/2014/main" val="2672853378"/>
                    </a:ext>
                  </a:extLst>
                </a:gridCol>
                <a:gridCol w="747156">
                  <a:extLst>
                    <a:ext uri="{9D8B030D-6E8A-4147-A177-3AD203B41FA5}">
                      <a16:colId xmlns:a16="http://schemas.microsoft.com/office/drawing/2014/main" val="510333288"/>
                    </a:ext>
                  </a:extLst>
                </a:gridCol>
                <a:gridCol w="747156">
                  <a:extLst>
                    <a:ext uri="{9D8B030D-6E8A-4147-A177-3AD203B41FA5}">
                      <a16:colId xmlns:a16="http://schemas.microsoft.com/office/drawing/2014/main" val="3605697384"/>
                    </a:ext>
                  </a:extLst>
                </a:gridCol>
                <a:gridCol w="747156">
                  <a:extLst>
                    <a:ext uri="{9D8B030D-6E8A-4147-A177-3AD203B41FA5}">
                      <a16:colId xmlns:a16="http://schemas.microsoft.com/office/drawing/2014/main" val="2606885542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endParaRPr lang="cs-CZ" sz="10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b="0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rPr>
                        <a:t>Vždy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b="0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rPr>
                        <a:t>Někdy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5593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b="0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rPr>
                        <a:t>Nikdy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7865590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cs-CZ" sz="1000" b="1" dirty="0">
                          <a:effectLst/>
                          <a:latin typeface="Georgia" panose="02040502050405020303" pitchFamily="18" charset="0"/>
                          <a:ea typeface="Arial" panose="020B0604020202020204" pitchFamily="34" charset="0"/>
                        </a:rPr>
                        <a:t>Souhlasíte vždy </a:t>
                      </a:r>
                      <a:br>
                        <a:rPr lang="cs-CZ" sz="1000" b="1" dirty="0">
                          <a:effectLst/>
                          <a:latin typeface="Georgia" panose="02040502050405020303" pitchFamily="18" charset="0"/>
                          <a:ea typeface="Arial" panose="020B0604020202020204" pitchFamily="34" charset="0"/>
                        </a:rPr>
                      </a:br>
                      <a:r>
                        <a:rPr lang="cs-CZ" sz="1000" b="1" dirty="0">
                          <a:effectLst/>
                          <a:latin typeface="Georgia" panose="02040502050405020303" pitchFamily="18" charset="0"/>
                          <a:ea typeface="Arial" panose="020B0604020202020204" pitchFamily="34" charset="0"/>
                        </a:rPr>
                        <a:t>s příslovím/rčením/pořekadlem, když se mluví o vás?</a:t>
                      </a:r>
                      <a:endParaRPr lang="cs-CZ" sz="1000" dirty="0">
                        <a:effectLst/>
                        <a:latin typeface="Georgia" panose="02040502050405020303" pitchFamily="18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0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0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0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3792901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cs-CZ" sz="1000" dirty="0">
                          <a:effectLst/>
                          <a:latin typeface="Georgia" panose="02040502050405020303" pitchFamily="18" charset="0"/>
                          <a:ea typeface="Arial" panose="020B0604020202020204" pitchFamily="34" charset="0"/>
                        </a:rPr>
                        <a:t>Kdo lže, ten krade. A kdo krade, je schopen </a:t>
                      </a:r>
                      <a:br>
                        <a:rPr lang="cs-CZ" sz="1000" dirty="0">
                          <a:effectLst/>
                          <a:latin typeface="Georgia" panose="02040502050405020303" pitchFamily="18" charset="0"/>
                          <a:ea typeface="Arial" panose="020B0604020202020204" pitchFamily="34" charset="0"/>
                        </a:rPr>
                      </a:br>
                      <a:r>
                        <a:rPr lang="cs-CZ" sz="1000" dirty="0">
                          <a:effectLst/>
                          <a:latin typeface="Georgia" panose="02040502050405020303" pitchFamily="18" charset="0"/>
                          <a:ea typeface="Arial" panose="020B0604020202020204" pitchFamily="34" charset="0"/>
                        </a:rPr>
                        <a:t>i zabít.</a:t>
                      </a:r>
                    </a:p>
                  </a:txBody>
                  <a:tcPr marL="63500" marR="63500" marT="63500" marB="63500"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000" b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000" b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0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9451465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cs-CZ" sz="1000" dirty="0">
                          <a:effectLst/>
                          <a:latin typeface="Georgia" panose="02040502050405020303" pitchFamily="18" charset="0"/>
                          <a:ea typeface="Arial" panose="020B0604020202020204" pitchFamily="34" charset="0"/>
                        </a:rPr>
                        <a:t>Když to nejde po dobrým, půjde to po zlým.</a:t>
                      </a:r>
                    </a:p>
                  </a:txBody>
                  <a:tcPr marL="63500" marR="63500" marT="63500" marB="63500"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000" b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000" b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0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2836475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cs-CZ" sz="1000" dirty="0">
                          <a:effectLst/>
                          <a:latin typeface="Georgia" panose="02040502050405020303" pitchFamily="18" charset="0"/>
                          <a:ea typeface="Arial" panose="020B0604020202020204" pitchFamily="34" charset="0"/>
                        </a:rPr>
                        <a:t>Jablko nepadá daleko od stromu.</a:t>
                      </a:r>
                    </a:p>
                  </a:txBody>
                  <a:tcPr marL="63500" marR="63500" marT="63500" marB="63500"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0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000" b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0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815875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cs-CZ" sz="1000" dirty="0">
                          <a:effectLst/>
                          <a:latin typeface="Georgia" panose="02040502050405020303" pitchFamily="18" charset="0"/>
                          <a:ea typeface="Arial" panose="020B0604020202020204" pitchFamily="34" charset="0"/>
                        </a:rPr>
                        <a:t>Na každém šprochu pravdy trochu.</a:t>
                      </a:r>
                    </a:p>
                  </a:txBody>
                  <a:tcPr marL="63500" marR="63500" marT="63500" marB="63500"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0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0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0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141055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cs-CZ" sz="1000" dirty="0">
                          <a:effectLst/>
                          <a:latin typeface="Georgia" panose="02040502050405020303" pitchFamily="18" charset="0"/>
                          <a:ea typeface="Arial" panose="020B0604020202020204" pitchFamily="34" charset="0"/>
                        </a:rPr>
                        <a:t>Nebuď </a:t>
                      </a:r>
                      <a:r>
                        <a:rPr lang="cs-CZ" sz="1000" dirty="0" err="1">
                          <a:effectLst/>
                          <a:latin typeface="Georgia" panose="02040502050405020303" pitchFamily="18" charset="0"/>
                          <a:ea typeface="Arial" panose="020B0604020202020204" pitchFamily="34" charset="0"/>
                        </a:rPr>
                        <a:t>zvědavej</a:t>
                      </a:r>
                      <a:r>
                        <a:rPr lang="cs-CZ" sz="1000" dirty="0">
                          <a:effectLst/>
                          <a:latin typeface="Georgia" panose="02040502050405020303" pitchFamily="18" charset="0"/>
                          <a:ea typeface="Arial" panose="020B0604020202020204" pitchFamily="34" charset="0"/>
                        </a:rPr>
                        <a:t>, budeš brzo starej.</a:t>
                      </a:r>
                    </a:p>
                  </a:txBody>
                  <a:tcPr marL="63500" marR="63500" marT="63500" marB="63500"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0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0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0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035507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cs-CZ" sz="1000" dirty="0">
                          <a:effectLst/>
                          <a:latin typeface="Georgia" panose="02040502050405020303" pitchFamily="18" charset="0"/>
                          <a:ea typeface="Arial" panose="020B0604020202020204" pitchFamily="34" charset="0"/>
                        </a:rPr>
                        <a:t>Nehas, co tě nepálí.</a:t>
                      </a:r>
                    </a:p>
                  </a:txBody>
                  <a:tcPr marL="63500" marR="63500" marT="63500" marB="63500"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0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0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0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42259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7796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B6968D2D-25FD-4F5F-09E5-65F82B5DCC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137" y="2432378"/>
            <a:ext cx="6121400" cy="7442200"/>
          </a:xfrm>
          <a:prstGeom prst="rect">
            <a:avLst/>
          </a:prstGeom>
        </p:spPr>
      </p:pic>
      <p:grpSp>
        <p:nvGrpSpPr>
          <p:cNvPr id="3" name="Skupina 2">
            <a:extLst>
              <a:ext uri="{FF2B5EF4-FFF2-40B4-BE49-F238E27FC236}">
                <a16:creationId xmlns:a16="http://schemas.microsoft.com/office/drawing/2014/main" id="{F6516954-0464-AB35-A708-9846BF2F565E}"/>
              </a:ext>
            </a:extLst>
          </p:cNvPr>
          <p:cNvGrpSpPr/>
          <p:nvPr/>
        </p:nvGrpSpPr>
        <p:grpSpPr>
          <a:xfrm>
            <a:off x="3658394" y="1998663"/>
            <a:ext cx="242886" cy="248197"/>
            <a:chOff x="7855830" y="1339070"/>
            <a:chExt cx="242886" cy="248197"/>
          </a:xfrm>
        </p:grpSpPr>
        <p:pic>
          <p:nvPicPr>
            <p:cNvPr id="4" name="Obrázek 3">
              <a:extLst>
                <a:ext uri="{FF2B5EF4-FFF2-40B4-BE49-F238E27FC236}">
                  <a16:creationId xmlns:a16="http://schemas.microsoft.com/office/drawing/2014/main" id="{2586EAD6-0F9A-9125-EA6B-0588921C2F0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69323" y="1342964"/>
              <a:ext cx="215900" cy="215900"/>
            </a:xfrm>
            <a:prstGeom prst="rect">
              <a:avLst/>
            </a:prstGeom>
          </p:spPr>
        </p:pic>
        <p:sp>
          <p:nvSpPr>
            <p:cNvPr id="5" name="Podnadpis 2">
              <a:extLst>
                <a:ext uri="{FF2B5EF4-FFF2-40B4-BE49-F238E27FC236}">
                  <a16:creationId xmlns:a16="http://schemas.microsoft.com/office/drawing/2014/main" id="{DF7DD77B-D07F-8F68-7994-F172595AC002}"/>
                </a:ext>
              </a:extLst>
            </p:cNvPr>
            <p:cNvSpPr txBox="1">
              <a:spLocks/>
            </p:cNvSpPr>
            <p:nvPr/>
          </p:nvSpPr>
          <p:spPr>
            <a:xfrm>
              <a:off x="7855830" y="1339070"/>
              <a:ext cx="242886" cy="248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1007943" rtl="0" eaLnBrk="1" latinLnBrk="0" hangingPunct="1">
                <a:lnSpc>
                  <a:spcPct val="90000"/>
                </a:lnSpc>
                <a:spcBef>
                  <a:spcPts val="1102"/>
                </a:spcBef>
                <a:buFont typeface="Arial" panose="020B0604020202020204" pitchFamily="34" charset="0"/>
                <a:buNone/>
                <a:defRPr sz="264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039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22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07943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98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11915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15886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9858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23829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27801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317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cs-CZ" sz="1000" b="1" dirty="0">
                  <a:solidFill>
                    <a:schemeClr val="bg1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1</a:t>
              </a:r>
            </a:p>
          </p:txBody>
        </p:sp>
      </p:grpSp>
      <p:sp>
        <p:nvSpPr>
          <p:cNvPr id="13" name="Rectangle 1">
            <a:extLst>
              <a:ext uri="{FF2B5EF4-FFF2-40B4-BE49-F238E27FC236}">
                <a16:creationId xmlns:a16="http://schemas.microsoft.com/office/drawing/2014/main" id="{68B4B508-4F2B-8893-EC58-69C35310FE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8577" y="3407140"/>
            <a:ext cx="7559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9EB06966-98CE-71CB-92C0-04FF5DA911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22027" y="992258"/>
            <a:ext cx="584200" cy="635000"/>
          </a:xfrm>
          <a:prstGeom prst="rect">
            <a:avLst/>
          </a:prstGeom>
        </p:spPr>
      </p:pic>
      <p:sp>
        <p:nvSpPr>
          <p:cNvPr id="9" name="Rectangle 1">
            <a:extLst>
              <a:ext uri="{FF2B5EF4-FFF2-40B4-BE49-F238E27FC236}">
                <a16:creationId xmlns:a16="http://schemas.microsoft.com/office/drawing/2014/main" id="{F9007E2A-D581-F087-221D-3CC7930955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5570" y="4286608"/>
            <a:ext cx="7559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object 10">
            <a:extLst>
              <a:ext uri="{FF2B5EF4-FFF2-40B4-BE49-F238E27FC236}">
                <a16:creationId xmlns:a16="http://schemas.microsoft.com/office/drawing/2014/main" id="{6541640A-76DE-5B24-6751-8A2A699593DC}"/>
              </a:ext>
            </a:extLst>
          </p:cNvPr>
          <p:cNvSpPr txBox="1"/>
          <p:nvPr/>
        </p:nvSpPr>
        <p:spPr>
          <a:xfrm>
            <a:off x="1230536" y="3169665"/>
            <a:ext cx="5114846" cy="29046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r>
              <a:rPr lang="cs-CZ" sz="1800" b="1" dirty="0"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Argumentační fauly</a:t>
            </a:r>
            <a:endParaRPr lang="cs-CZ" sz="1800" dirty="0">
              <a:effectLst/>
              <a:latin typeface="Georgia" panose="02040502050405020303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object 10">
            <a:extLst>
              <a:ext uri="{FF2B5EF4-FFF2-40B4-BE49-F238E27FC236}">
                <a16:creationId xmlns:a16="http://schemas.microsoft.com/office/drawing/2014/main" id="{D8C15122-EB45-F3BE-64FE-BA57592E3F74}"/>
              </a:ext>
            </a:extLst>
          </p:cNvPr>
          <p:cNvSpPr txBox="1"/>
          <p:nvPr/>
        </p:nvSpPr>
        <p:spPr>
          <a:xfrm>
            <a:off x="1230535" y="3497092"/>
            <a:ext cx="5431521" cy="208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15000"/>
              </a:lnSpc>
            </a:pPr>
            <a:r>
              <a:rPr lang="cs-CZ" sz="1200" b="1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Určete, kterým typem argumentačního faulu jsou jednotlivé výroky</a:t>
            </a:r>
            <a:endParaRPr lang="cs-CZ" sz="1200" dirty="0">
              <a:effectLst/>
              <a:latin typeface="Georgia" panose="02040502050405020303" pitchFamily="18" charset="0"/>
              <a:ea typeface="Arial" panose="020B0604020202020204" pitchFamily="34" charset="0"/>
            </a:endParaRPr>
          </a:p>
        </p:txBody>
      </p:sp>
      <p:sp>
        <p:nvSpPr>
          <p:cNvPr id="6" name="object 10">
            <a:extLst>
              <a:ext uri="{FF2B5EF4-FFF2-40B4-BE49-F238E27FC236}">
                <a16:creationId xmlns:a16="http://schemas.microsoft.com/office/drawing/2014/main" id="{9808CB57-20AA-BBC5-47A3-7CC3BA3AE487}"/>
              </a:ext>
            </a:extLst>
          </p:cNvPr>
          <p:cNvSpPr txBox="1"/>
          <p:nvPr/>
        </p:nvSpPr>
        <p:spPr>
          <a:xfrm>
            <a:off x="1230536" y="3938178"/>
            <a:ext cx="5114846" cy="558422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cs-CZ" sz="1200" b="1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Typ argumentačního faulu</a:t>
            </a:r>
            <a:endParaRPr lang="cs-CZ" sz="1200" dirty="0">
              <a:effectLst/>
              <a:latin typeface="Georgia" panose="02040502050405020303" pitchFamily="18" charset="0"/>
              <a:ea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cs-CZ" sz="1000" b="1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Útok na osobu (útok ad </a:t>
            </a:r>
            <a:r>
              <a:rPr lang="cs-CZ" sz="1000" b="1" dirty="0" err="1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hominem</a:t>
            </a:r>
            <a:r>
              <a:rPr lang="cs-CZ" sz="1000" b="1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): </a:t>
            </a:r>
            <a:r>
              <a:rPr lang="cs-CZ" sz="1000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Útok na osobu namísto argumentování, pokus o znevěrohodnění poukazováním na vlastnosti, vzhled, konflikt zájmů či na jiný vedlejší znak. (Místo toho, aby komentátor napsal své výhrady k předpokladům, postupům či vyvozeným závěrům, ohradí se proti autorovi jako takovému, napadne jeho schopnosti, odbornost či morální profil. – cit. M. Malý)</a:t>
            </a:r>
            <a:endParaRPr lang="cs-CZ" sz="1000" dirty="0">
              <a:effectLst/>
              <a:latin typeface="Georgia" panose="02040502050405020303" pitchFamily="18" charset="0"/>
              <a:ea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cs-CZ" sz="1000" b="1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Slaměný panák: </a:t>
            </a:r>
            <a:r>
              <a:rPr lang="cs-CZ" sz="1000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Evidentní snaha udělat z osoby A zastánce extrémní pozice, kterou nezastává. </a:t>
            </a:r>
            <a:endParaRPr lang="cs-CZ" sz="1000" dirty="0">
              <a:effectLst/>
              <a:latin typeface="Georgia" panose="02040502050405020303" pitchFamily="18" charset="0"/>
              <a:ea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cs-CZ" sz="1000" b="1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Úhybný manévr: </a:t>
            </a:r>
            <a:r>
              <a:rPr lang="cs-CZ" sz="1000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Cílem je odvedení pozornosti od probíraného tématu k nesouvisejícímu. Snaha odvést diskusi jinam ve chvíli, kdy dojdou argumenty.</a:t>
            </a:r>
            <a:endParaRPr lang="cs-CZ" sz="1000" dirty="0">
              <a:effectLst/>
              <a:latin typeface="Georgia" panose="02040502050405020303" pitchFamily="18" charset="0"/>
              <a:ea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cs-CZ" sz="1000" b="1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Šikmá plocha (</a:t>
            </a:r>
            <a:r>
              <a:rPr lang="cs-CZ" sz="1000" b="1" dirty="0" err="1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slippery</a:t>
            </a:r>
            <a:r>
              <a:rPr lang="cs-CZ" sz="1000" b="1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 </a:t>
            </a:r>
            <a:r>
              <a:rPr lang="cs-CZ" sz="1000" b="1" dirty="0" err="1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slope</a:t>
            </a:r>
            <a:r>
              <a:rPr lang="cs-CZ" sz="1000" b="1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): </a:t>
            </a:r>
            <a:r>
              <a:rPr lang="cs-CZ" sz="1000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Tvrzení, že určitý krok nutně povede k sérii neblahých následků. Pokouší se vyvolat strach bez prokázání souvislosti mezi jednotlivými kroky. </a:t>
            </a:r>
            <a:endParaRPr lang="cs-CZ" sz="1000" dirty="0">
              <a:effectLst/>
              <a:latin typeface="Georgia" panose="02040502050405020303" pitchFamily="18" charset="0"/>
              <a:ea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cs-CZ" sz="1000" b="1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Neporazitelná ignorance: </a:t>
            </a:r>
            <a:r>
              <a:rPr lang="cs-CZ" sz="1000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Trvání na tvrzení bez ohledu na to, jak kvalitní protiargumenty jsou předkládány.</a:t>
            </a:r>
            <a:endParaRPr lang="cs-CZ" sz="1000" dirty="0">
              <a:effectLst/>
              <a:latin typeface="Georgia" panose="02040502050405020303" pitchFamily="18" charset="0"/>
              <a:ea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cs-CZ" sz="1000" b="1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Otrávení studen: </a:t>
            </a:r>
            <a:r>
              <a:rPr lang="cs-CZ" sz="1000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Jedná se o podobný faul jako „útok na osobu“, kdy je snahou protistranu hned zkraje shodit a udělat z ní osobu nedůvěryhodnou tak, aby pak už jakýkoli její argument zněl nevěrohodně. Jinými slovy: „Pokud člověk A tvrdí XY, tak XY nemůže být pravda.“</a:t>
            </a:r>
            <a:endParaRPr lang="cs-CZ" sz="1000" dirty="0">
              <a:effectLst/>
              <a:latin typeface="Georgia" panose="02040502050405020303" pitchFamily="18" charset="0"/>
              <a:ea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cs-CZ" sz="1000" b="1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Dovolávání se skupinové autority: </a:t>
            </a:r>
            <a:r>
              <a:rPr lang="cs-CZ" sz="1000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Odvolává se na mínění většiny. Vychází z premisy, že říká-li něco více lidí, pak to musí být pravda. Nicméně se jedná o generalizaci namísto skutečné argumentace. Za prvé obvykle chybí důkaz o tom, že něco říkají „všichni“, za druhé ani mínění většiny nemusí být pravdivé.</a:t>
            </a:r>
            <a:endParaRPr lang="cs-CZ" sz="1000" dirty="0">
              <a:effectLst/>
              <a:latin typeface="Georgia" panose="02040502050405020303" pitchFamily="18" charset="0"/>
              <a:ea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cs-CZ" sz="1000" b="1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Falešné dilema: </a:t>
            </a:r>
            <a:r>
              <a:rPr lang="cs-CZ" sz="1000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Vyvolává dojem, že existují pouze dvě ostře oddělené možnosti, přestože je jich ve skutečnosti celá řada. Neuznává neutrální či kompromisní názory. Nerozeznává komplexitu problémů, u nichž není snadné najít jediné jasné vysvětlení.</a:t>
            </a:r>
            <a:endParaRPr lang="cs-CZ" sz="1000" dirty="0">
              <a:effectLst/>
              <a:latin typeface="Georgia" panose="02040502050405020303" pitchFamily="18" charset="0"/>
              <a:ea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cs-CZ" sz="1000" b="1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Odvolávání se na autoritu – falešnou nebo anonymní: </a:t>
            </a:r>
            <a:r>
              <a:rPr lang="cs-CZ" sz="1000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Diskutující používá nějakou autoritu jako důkaz o pravdivosti argumentu. Autorita ale může být vymyšlená, nemusí být relevantní (není na téma expertem) a nebo je schovaná za pojem vědci, experti atd.</a:t>
            </a:r>
            <a:endParaRPr lang="cs-CZ" sz="1000" dirty="0">
              <a:effectLst/>
              <a:latin typeface="Georgia" panose="02040502050405020303" pitchFamily="18" charset="0"/>
              <a:ea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cs-CZ" sz="1000" b="1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Apel na strach: </a:t>
            </a:r>
            <a:r>
              <a:rPr lang="cs-CZ" sz="1000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Silný důraz na emoce a vyvolání strachu má v tomto případě ukončit diskusi o hledání řešení konkrétního společenského problému ve prospěch radikálního řešení.</a:t>
            </a:r>
            <a:endParaRPr lang="cs-CZ" sz="1000" b="1" dirty="0">
              <a:effectLst/>
              <a:latin typeface="Georgia" panose="02040502050405020303" pitchFamily="18" charset="0"/>
            </a:endParaRPr>
          </a:p>
        </p:txBody>
      </p:sp>
      <p:sp>
        <p:nvSpPr>
          <p:cNvPr id="21" name="Nadpis 1">
            <a:extLst>
              <a:ext uri="{FF2B5EF4-FFF2-40B4-BE49-F238E27FC236}">
                <a16:creationId xmlns:a16="http://schemas.microsoft.com/office/drawing/2014/main" id="{B9738D8A-0E2C-72F8-90EA-E90EE16A21DB}"/>
              </a:ext>
            </a:extLst>
          </p:cNvPr>
          <p:cNvSpPr txBox="1">
            <a:spLocks/>
          </p:cNvSpPr>
          <p:nvPr/>
        </p:nvSpPr>
        <p:spPr>
          <a:xfrm>
            <a:off x="2972251" y="813923"/>
            <a:ext cx="2840720" cy="100826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 cap="all" baseline="0">
                <a:solidFill>
                  <a:srgbClr val="CC0000"/>
                </a:solidFill>
                <a:latin typeface="Arial Black" panose="020B0604020202020204" pitchFamily="34" charset="0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cs-CZ" sz="2000" dirty="0"/>
              <a:t>ONLINE DISKUZE A ARGUMENTAČNÍ FAULY</a:t>
            </a:r>
          </a:p>
        </p:txBody>
      </p:sp>
    </p:spTree>
    <p:extLst>
      <p:ext uri="{BB962C8B-B14F-4D97-AF65-F5344CB8AC3E}">
        <p14:creationId xmlns:p14="http://schemas.microsoft.com/office/powerpoint/2010/main" val="7880951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F00B3-014D-18EC-2F92-5A2D050F92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211E7ACF-B778-5D25-ECD1-EFF77637A4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137" y="2432378"/>
            <a:ext cx="6121400" cy="7442200"/>
          </a:xfrm>
          <a:prstGeom prst="rect">
            <a:avLst/>
          </a:prstGeom>
        </p:spPr>
      </p:pic>
      <p:grpSp>
        <p:nvGrpSpPr>
          <p:cNvPr id="3" name="Skupina 2">
            <a:extLst>
              <a:ext uri="{FF2B5EF4-FFF2-40B4-BE49-F238E27FC236}">
                <a16:creationId xmlns:a16="http://schemas.microsoft.com/office/drawing/2014/main" id="{9FD871F1-4211-455D-A913-8DE61E13C867}"/>
              </a:ext>
            </a:extLst>
          </p:cNvPr>
          <p:cNvGrpSpPr/>
          <p:nvPr/>
        </p:nvGrpSpPr>
        <p:grpSpPr>
          <a:xfrm>
            <a:off x="3658394" y="1998663"/>
            <a:ext cx="242886" cy="248197"/>
            <a:chOff x="7855830" y="1339070"/>
            <a:chExt cx="242886" cy="248197"/>
          </a:xfrm>
        </p:grpSpPr>
        <p:pic>
          <p:nvPicPr>
            <p:cNvPr id="4" name="Obrázek 3">
              <a:extLst>
                <a:ext uri="{FF2B5EF4-FFF2-40B4-BE49-F238E27FC236}">
                  <a16:creationId xmlns:a16="http://schemas.microsoft.com/office/drawing/2014/main" id="{DBBB7399-A6DC-CDBC-7A89-704A94C6BEA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69323" y="1342964"/>
              <a:ext cx="215900" cy="215900"/>
            </a:xfrm>
            <a:prstGeom prst="rect">
              <a:avLst/>
            </a:prstGeom>
          </p:spPr>
        </p:pic>
        <p:sp>
          <p:nvSpPr>
            <p:cNvPr id="5" name="Podnadpis 2">
              <a:extLst>
                <a:ext uri="{FF2B5EF4-FFF2-40B4-BE49-F238E27FC236}">
                  <a16:creationId xmlns:a16="http://schemas.microsoft.com/office/drawing/2014/main" id="{47A5E224-8408-BBC4-05DE-58779504D0C9}"/>
                </a:ext>
              </a:extLst>
            </p:cNvPr>
            <p:cNvSpPr txBox="1">
              <a:spLocks/>
            </p:cNvSpPr>
            <p:nvPr/>
          </p:nvSpPr>
          <p:spPr>
            <a:xfrm>
              <a:off x="7855830" y="1339070"/>
              <a:ext cx="242886" cy="248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1007943" rtl="0" eaLnBrk="1" latinLnBrk="0" hangingPunct="1">
                <a:lnSpc>
                  <a:spcPct val="90000"/>
                </a:lnSpc>
                <a:spcBef>
                  <a:spcPts val="1102"/>
                </a:spcBef>
                <a:buFont typeface="Arial" panose="020B0604020202020204" pitchFamily="34" charset="0"/>
                <a:buNone/>
                <a:defRPr sz="264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039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22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07943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98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11915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15886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9858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23829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27801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317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cs-CZ" sz="1000" b="1" dirty="0">
                  <a:solidFill>
                    <a:schemeClr val="bg1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2</a:t>
              </a:r>
            </a:p>
          </p:txBody>
        </p:sp>
      </p:grpSp>
      <p:sp>
        <p:nvSpPr>
          <p:cNvPr id="13" name="Rectangle 1">
            <a:extLst>
              <a:ext uri="{FF2B5EF4-FFF2-40B4-BE49-F238E27FC236}">
                <a16:creationId xmlns:a16="http://schemas.microsoft.com/office/drawing/2014/main" id="{F36A021A-484C-C5FA-D8DD-4A94502EB8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8577" y="3407140"/>
            <a:ext cx="7559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697E3654-31A3-F0AF-4183-E7A936C2E7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22027" y="992258"/>
            <a:ext cx="584200" cy="635000"/>
          </a:xfrm>
          <a:prstGeom prst="rect">
            <a:avLst/>
          </a:prstGeom>
        </p:spPr>
      </p:pic>
      <p:sp>
        <p:nvSpPr>
          <p:cNvPr id="9" name="Rectangle 1">
            <a:extLst>
              <a:ext uri="{FF2B5EF4-FFF2-40B4-BE49-F238E27FC236}">
                <a16:creationId xmlns:a16="http://schemas.microsoft.com/office/drawing/2014/main" id="{72BE463B-78AC-8CB7-79CC-AA8CBC01CD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5570" y="4286608"/>
            <a:ext cx="7559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1" name="Nadpis 1">
            <a:extLst>
              <a:ext uri="{FF2B5EF4-FFF2-40B4-BE49-F238E27FC236}">
                <a16:creationId xmlns:a16="http://schemas.microsoft.com/office/drawing/2014/main" id="{7CB2F10B-504E-114A-A0B4-C68C460DEDCE}"/>
              </a:ext>
            </a:extLst>
          </p:cNvPr>
          <p:cNvSpPr txBox="1">
            <a:spLocks/>
          </p:cNvSpPr>
          <p:nvPr/>
        </p:nvSpPr>
        <p:spPr>
          <a:xfrm>
            <a:off x="2972251" y="813923"/>
            <a:ext cx="2840720" cy="100826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 cap="all" baseline="0">
                <a:solidFill>
                  <a:srgbClr val="CC0000"/>
                </a:solidFill>
                <a:latin typeface="Arial Black" panose="020B0604020202020204" pitchFamily="34" charset="0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cs-CZ" sz="2000" dirty="0"/>
              <a:t>ONLINE DISKUZE A ARGUMENTAČNÍ FAULY</a:t>
            </a:r>
          </a:p>
        </p:txBody>
      </p:sp>
      <p:sp>
        <p:nvSpPr>
          <p:cNvPr id="8" name="object 10">
            <a:extLst>
              <a:ext uri="{FF2B5EF4-FFF2-40B4-BE49-F238E27FC236}">
                <a16:creationId xmlns:a16="http://schemas.microsoft.com/office/drawing/2014/main" id="{35CBAAC9-098C-69CD-2527-E3AAF4CC8FDB}"/>
              </a:ext>
            </a:extLst>
          </p:cNvPr>
          <p:cNvSpPr txBox="1"/>
          <p:nvPr/>
        </p:nvSpPr>
        <p:spPr>
          <a:xfrm>
            <a:off x="1222414" y="3249582"/>
            <a:ext cx="5114846" cy="286039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cs-CZ" sz="1000" b="1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Důraz na tradici: </a:t>
            </a:r>
            <a:r>
              <a:rPr lang="cs-CZ" sz="1000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Když je jako argument použito odvolání se na minulost či tradici. To, že se něco dělalo v minulosti, ještě automaticky neznamená, že to tak bylo dobře. Lidská paměť má zpravidla tendenci potlačovat negativní zážitky z minulosti a preferovat ty pozitivní. </a:t>
            </a:r>
            <a:endParaRPr lang="cs-CZ" sz="1000" dirty="0">
              <a:effectLst/>
              <a:latin typeface="Georgia" panose="02040502050405020303" pitchFamily="18" charset="0"/>
              <a:ea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cs-CZ" sz="1000" b="1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Ničemu nevěř: </a:t>
            </a:r>
            <a:r>
              <a:rPr lang="cs-CZ" sz="1000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Diskutující se snaží zamaskovat lži nebo manipulaci tak, že totálně zpochybní všechny zdroje informací. Vytváří tak obrázek světa, ve kterém neexistují nezávislé zdroje ani důvěryhodné informace, a proto ani nemá cenu se po nich pídit. Příjemce informací je pak natolik znejistěn tím, co je pravda a co ne, že přestane věřit všem zdrojům informací.</a:t>
            </a:r>
            <a:endParaRPr lang="cs-CZ" sz="1000" dirty="0">
              <a:effectLst/>
              <a:latin typeface="Georgia" panose="02040502050405020303" pitchFamily="18" charset="0"/>
              <a:ea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cs-CZ" sz="1000" b="1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Zdravý selský rozum: </a:t>
            </a:r>
            <a:r>
              <a:rPr lang="cs-CZ" sz="1000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Používá se, když dotyčný nemá fakta ani informace, a přitom nechce vypadat neinformovaně. Používáním tohoto faulu přechází diskutující do protiútoku, který staví na tom, že druhá strana „zdravý rozum nemá“.</a:t>
            </a:r>
            <a:endParaRPr lang="cs-CZ" sz="1000" dirty="0">
              <a:effectLst/>
              <a:latin typeface="Georgia" panose="02040502050405020303" pitchFamily="18" charset="0"/>
              <a:ea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cs-CZ" sz="1000" b="1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Nejsem rasista, ale…: </a:t>
            </a:r>
            <a:r>
              <a:rPr lang="cs-CZ" sz="1000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Dotyčný se tímto nebo podobným úvodem snaží distancovat od negativního hodnocení, které by mohlo následovat po vyřčení konkrétního názoru.</a:t>
            </a:r>
            <a:endParaRPr lang="cs-CZ" sz="1000" dirty="0">
              <a:latin typeface="Georgia" panose="02040502050405020303" pitchFamily="18" charset="0"/>
              <a:ea typeface="Calibri" panose="020F0502020204030204" pitchFamily="34" charset="0"/>
            </a:endParaRPr>
          </a:p>
          <a:p>
            <a:pPr>
              <a:spcAft>
                <a:spcPts val="600"/>
              </a:spcAft>
            </a:pPr>
            <a:r>
              <a:rPr lang="cs-CZ" sz="1000" b="1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Unáhlené zobecnění: </a:t>
            </a:r>
            <a:r>
              <a:rPr lang="cs-CZ" sz="1000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Usuzování na vlastnosti celku na základě příliš malého vzorku.</a:t>
            </a:r>
            <a:endParaRPr lang="cs-CZ" sz="1000" dirty="0">
              <a:latin typeface="Georgia" panose="02040502050405020303" pitchFamily="18" charset="0"/>
            </a:endParaRPr>
          </a:p>
          <a:p>
            <a:pPr>
              <a:spcAft>
                <a:spcPts val="600"/>
              </a:spcAft>
            </a:pPr>
            <a:r>
              <a:rPr lang="cs-CZ" sz="1000" b="1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Větší počet příčin: </a:t>
            </a:r>
            <a:r>
              <a:rPr lang="cs-CZ" sz="1000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Jev má větší počet příčin, ale je označena jen jedna z nich.</a:t>
            </a:r>
            <a:endParaRPr lang="cs-CZ" sz="1000" dirty="0">
              <a:effectLst/>
              <a:latin typeface="Georgia" panose="02040502050405020303" pitchFamily="18" charset="0"/>
            </a:endParaRPr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B1B1F324-A499-1DEA-9941-1D5FC76CC7E1}"/>
              </a:ext>
            </a:extLst>
          </p:cNvPr>
          <p:cNvSpPr txBox="1"/>
          <p:nvPr/>
        </p:nvSpPr>
        <p:spPr>
          <a:xfrm>
            <a:off x="1222414" y="6795858"/>
            <a:ext cx="5114846" cy="27065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28600" lvl="0" indent="-228600">
              <a:spcAft>
                <a:spcPts val="600"/>
              </a:spcAft>
              <a:buFont typeface="+mj-lt"/>
              <a:buAutoNum type="arabicPeriod"/>
            </a:pPr>
            <a:r>
              <a:rPr lang="cs-CZ" sz="1000" u="none" strike="noStrike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Ženy odkládají mateřství, protože dávají přednost kariéře.</a:t>
            </a:r>
          </a:p>
          <a:p>
            <a:pPr marL="228600" lvl="0" indent="-228600">
              <a:spcAft>
                <a:spcPts val="600"/>
              </a:spcAft>
              <a:buFont typeface="+mj-lt"/>
              <a:buAutoNum type="arabicPeriod"/>
            </a:pPr>
            <a:r>
              <a:rPr lang="cs-CZ" sz="1000" u="none" strike="noStrike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Rath, chomutovský starosta Novák, je to jedno, z jaké partaje jsou. Všichni politici kradou.</a:t>
            </a:r>
            <a:endParaRPr lang="cs-CZ" sz="1000" dirty="0">
              <a:latin typeface="Georgia" panose="02040502050405020303" pitchFamily="18" charset="0"/>
              <a:ea typeface="Calibri" panose="020F0502020204030204" pitchFamily="34" charset="0"/>
            </a:endParaRPr>
          </a:p>
          <a:p>
            <a:pPr marL="228600" lvl="0" indent="-228600">
              <a:spcAft>
                <a:spcPts val="600"/>
              </a:spcAft>
              <a:buFont typeface="+mj-lt"/>
              <a:buAutoNum type="arabicPeriod"/>
            </a:pPr>
            <a:r>
              <a:rPr lang="cs-CZ" sz="1000" u="none" strike="noStrike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Nemám nic proti gayům, jen mi vadí, když musím koukat, jak se </a:t>
            </a:r>
            <a:r>
              <a:rPr lang="cs-CZ" sz="1000" u="none" strike="noStrike" dirty="0" err="1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muchlujou</a:t>
            </a:r>
            <a:r>
              <a:rPr lang="cs-CZ" sz="1000" u="none" strike="noStrike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 na ulici.</a:t>
            </a:r>
            <a:endParaRPr lang="cs-CZ" sz="1000" dirty="0">
              <a:latin typeface="Georgia" panose="02040502050405020303" pitchFamily="18" charset="0"/>
              <a:ea typeface="Calibri" panose="020F0502020204030204" pitchFamily="34" charset="0"/>
            </a:endParaRPr>
          </a:p>
          <a:p>
            <a:pPr marL="228600" lvl="0" indent="-228600">
              <a:spcAft>
                <a:spcPts val="600"/>
              </a:spcAft>
              <a:buFont typeface="+mj-lt"/>
              <a:buAutoNum type="arabicPeriod"/>
            </a:pPr>
            <a:r>
              <a:rPr lang="cs-CZ" sz="1000" u="none" strike="noStrike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Dříve děti dostaly od učitele přes záda rákoskou a přežily. Nikdo na to neumřel. Zato dneska se musíte dítěte zeptat, zda se známkou souhlasí. </a:t>
            </a:r>
            <a:endParaRPr lang="cs-CZ" sz="1000" dirty="0">
              <a:latin typeface="Georgia" panose="02040502050405020303" pitchFamily="18" charset="0"/>
              <a:ea typeface="Calibri" panose="020F0502020204030204" pitchFamily="34" charset="0"/>
            </a:endParaRPr>
          </a:p>
          <a:p>
            <a:pPr marL="228600" lvl="0" indent="-228600">
              <a:spcAft>
                <a:spcPts val="600"/>
              </a:spcAft>
              <a:buFont typeface="+mj-lt"/>
              <a:buAutoNum type="arabicPeriod"/>
            </a:pPr>
            <a:r>
              <a:rPr lang="cs-CZ" sz="1000" u="none" strike="noStrike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Já jsem komunismus zažil, já ve vězení nebyl a nikomu nic nechybělo.</a:t>
            </a:r>
            <a:endParaRPr lang="cs-CZ" sz="1000" dirty="0">
              <a:latin typeface="Georgia" panose="02040502050405020303" pitchFamily="18" charset="0"/>
              <a:ea typeface="Calibri" panose="020F0502020204030204" pitchFamily="34" charset="0"/>
            </a:endParaRPr>
          </a:p>
          <a:p>
            <a:pPr marL="228600" lvl="0" indent="-228600">
              <a:spcAft>
                <a:spcPts val="600"/>
              </a:spcAft>
              <a:buFont typeface="+mj-lt"/>
              <a:buAutoNum type="arabicPeriod"/>
            </a:pPr>
            <a:r>
              <a:rPr lang="cs-CZ" sz="1000" u="none" strike="noStrike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Já maso nemusím, ale podle mne se bez masa žít nedá.</a:t>
            </a:r>
            <a:endParaRPr lang="cs-CZ" sz="1000" dirty="0">
              <a:latin typeface="Georgia" panose="02040502050405020303" pitchFamily="18" charset="0"/>
              <a:ea typeface="Calibri" panose="020F0502020204030204" pitchFamily="34" charset="0"/>
            </a:endParaRPr>
          </a:p>
          <a:p>
            <a:pPr marL="228600" lvl="0" indent="-228600">
              <a:spcAft>
                <a:spcPts val="600"/>
              </a:spcAft>
              <a:buFont typeface="+mj-lt"/>
              <a:buAutoNum type="arabicPeriod"/>
            </a:pPr>
            <a:r>
              <a:rPr lang="cs-CZ" sz="1000" u="none" strike="noStrike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Jsi moc mladý, nic o tom nevíš.</a:t>
            </a:r>
            <a:endParaRPr lang="cs-CZ" sz="1000" dirty="0">
              <a:latin typeface="Georgia" panose="02040502050405020303" pitchFamily="18" charset="0"/>
              <a:ea typeface="Calibri" panose="020F0502020204030204" pitchFamily="34" charset="0"/>
            </a:endParaRPr>
          </a:p>
          <a:p>
            <a:pPr marL="228600" lvl="0" indent="-228600">
              <a:spcAft>
                <a:spcPts val="600"/>
              </a:spcAft>
              <a:buFont typeface="+mj-lt"/>
              <a:buAutoNum type="arabicPeriod"/>
            </a:pPr>
            <a:r>
              <a:rPr lang="cs-CZ" sz="1000" u="none" strike="noStrike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A co jako </a:t>
            </a:r>
            <a:r>
              <a:rPr lang="cs-CZ" sz="1000" u="none" strike="noStrike" dirty="0" err="1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vítač</a:t>
            </a:r>
            <a:r>
              <a:rPr lang="cs-CZ" sz="1000" u="none" strike="noStrike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 řekneš nějaké matce, až jí nějaký muslim znásilní dceru?</a:t>
            </a:r>
            <a:endParaRPr lang="cs-CZ" sz="1000" dirty="0">
              <a:latin typeface="Georgia" panose="02040502050405020303" pitchFamily="18" charset="0"/>
              <a:ea typeface="Calibri" panose="020F0502020204030204" pitchFamily="34" charset="0"/>
            </a:endParaRPr>
          </a:p>
          <a:p>
            <a:pPr marL="228600" lvl="0" indent="-228600">
              <a:spcAft>
                <a:spcPts val="600"/>
              </a:spcAft>
              <a:buFont typeface="+mj-lt"/>
              <a:buAutoNum type="arabicPeriod"/>
            </a:pPr>
            <a:r>
              <a:rPr lang="cs-CZ" sz="1000" u="none" strike="noStrike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To rozhodnutí je chybné. Stačí si dát dohromady dvě a dvě, a člověk hned ví, že to byla hloupost.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cs-CZ" sz="1000" u="none" strike="noStrike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Podpora inkluze je neomarxismus.</a:t>
            </a:r>
            <a:endParaRPr lang="cs-CZ" sz="1000" dirty="0">
              <a:latin typeface="Georgia" panose="02040502050405020303" pitchFamily="18" charset="0"/>
              <a:ea typeface="Calibri" panose="020F0502020204030204" pitchFamily="34" charset="0"/>
            </a:endParaRPr>
          </a:p>
        </p:txBody>
      </p:sp>
      <p:cxnSp>
        <p:nvCxnSpPr>
          <p:cNvPr id="16" name="Přímá spojnice 15">
            <a:extLst>
              <a:ext uri="{FF2B5EF4-FFF2-40B4-BE49-F238E27FC236}">
                <a16:creationId xmlns:a16="http://schemas.microsoft.com/office/drawing/2014/main" id="{FE47711F-E6EF-EB87-B86E-670F4EAAA5CB}"/>
              </a:ext>
            </a:extLst>
          </p:cNvPr>
          <p:cNvCxnSpPr>
            <a:cxnSpLocks/>
          </p:cNvCxnSpPr>
          <p:nvPr/>
        </p:nvCxnSpPr>
        <p:spPr>
          <a:xfrm>
            <a:off x="3028495" y="6466114"/>
            <a:ext cx="1487656" cy="0"/>
          </a:xfrm>
          <a:prstGeom prst="line">
            <a:avLst/>
          </a:prstGeom>
          <a:ln w="158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40388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B06F02-45C8-EA10-365A-7EB00E0FAD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FF09F7D8-1A2E-638A-23ED-F14926C5D6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137" y="2432378"/>
            <a:ext cx="6121400" cy="7442200"/>
          </a:xfrm>
          <a:prstGeom prst="rect">
            <a:avLst/>
          </a:prstGeom>
        </p:spPr>
      </p:pic>
      <p:grpSp>
        <p:nvGrpSpPr>
          <p:cNvPr id="3" name="Skupina 2">
            <a:extLst>
              <a:ext uri="{FF2B5EF4-FFF2-40B4-BE49-F238E27FC236}">
                <a16:creationId xmlns:a16="http://schemas.microsoft.com/office/drawing/2014/main" id="{FBA36E79-7349-B7C7-D918-5914356007CF}"/>
              </a:ext>
            </a:extLst>
          </p:cNvPr>
          <p:cNvGrpSpPr/>
          <p:nvPr/>
        </p:nvGrpSpPr>
        <p:grpSpPr>
          <a:xfrm>
            <a:off x="3658394" y="1998663"/>
            <a:ext cx="242886" cy="248197"/>
            <a:chOff x="7855830" y="1339070"/>
            <a:chExt cx="242886" cy="248197"/>
          </a:xfrm>
        </p:grpSpPr>
        <p:pic>
          <p:nvPicPr>
            <p:cNvPr id="4" name="Obrázek 3">
              <a:extLst>
                <a:ext uri="{FF2B5EF4-FFF2-40B4-BE49-F238E27FC236}">
                  <a16:creationId xmlns:a16="http://schemas.microsoft.com/office/drawing/2014/main" id="{7DA9BD89-B530-E692-0CC3-F4C93988713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69323" y="1342964"/>
              <a:ext cx="215900" cy="215900"/>
            </a:xfrm>
            <a:prstGeom prst="rect">
              <a:avLst/>
            </a:prstGeom>
          </p:spPr>
        </p:pic>
        <p:sp>
          <p:nvSpPr>
            <p:cNvPr id="5" name="Podnadpis 2">
              <a:extLst>
                <a:ext uri="{FF2B5EF4-FFF2-40B4-BE49-F238E27FC236}">
                  <a16:creationId xmlns:a16="http://schemas.microsoft.com/office/drawing/2014/main" id="{5E7E3C86-F461-BA73-0BA4-D3B2CE1EFB19}"/>
                </a:ext>
              </a:extLst>
            </p:cNvPr>
            <p:cNvSpPr txBox="1">
              <a:spLocks/>
            </p:cNvSpPr>
            <p:nvPr/>
          </p:nvSpPr>
          <p:spPr>
            <a:xfrm>
              <a:off x="7855830" y="1339070"/>
              <a:ext cx="242886" cy="248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1007943" rtl="0" eaLnBrk="1" latinLnBrk="0" hangingPunct="1">
                <a:lnSpc>
                  <a:spcPct val="90000"/>
                </a:lnSpc>
                <a:spcBef>
                  <a:spcPts val="1102"/>
                </a:spcBef>
                <a:buFont typeface="Arial" panose="020B0604020202020204" pitchFamily="34" charset="0"/>
                <a:buNone/>
                <a:defRPr sz="264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039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22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07943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98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11915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15886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9858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23829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27801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317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cs-CZ" sz="1000" b="1" dirty="0">
                  <a:solidFill>
                    <a:schemeClr val="bg1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3</a:t>
              </a:r>
            </a:p>
          </p:txBody>
        </p:sp>
      </p:grpSp>
      <p:sp>
        <p:nvSpPr>
          <p:cNvPr id="13" name="Rectangle 1">
            <a:extLst>
              <a:ext uri="{FF2B5EF4-FFF2-40B4-BE49-F238E27FC236}">
                <a16:creationId xmlns:a16="http://schemas.microsoft.com/office/drawing/2014/main" id="{96002782-A298-278D-C878-45EED1841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8577" y="3407140"/>
            <a:ext cx="7559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2140BD60-6C48-67D1-F292-05D588E5A3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22027" y="992258"/>
            <a:ext cx="584200" cy="635000"/>
          </a:xfrm>
          <a:prstGeom prst="rect">
            <a:avLst/>
          </a:prstGeom>
        </p:spPr>
      </p:pic>
      <p:sp>
        <p:nvSpPr>
          <p:cNvPr id="9" name="Rectangle 1">
            <a:extLst>
              <a:ext uri="{FF2B5EF4-FFF2-40B4-BE49-F238E27FC236}">
                <a16:creationId xmlns:a16="http://schemas.microsoft.com/office/drawing/2014/main" id="{C2AE0CA4-53C9-75AA-FEED-0671BD33A9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5570" y="4286608"/>
            <a:ext cx="7559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1" name="Nadpis 1">
            <a:extLst>
              <a:ext uri="{FF2B5EF4-FFF2-40B4-BE49-F238E27FC236}">
                <a16:creationId xmlns:a16="http://schemas.microsoft.com/office/drawing/2014/main" id="{28A04770-AF9C-0C44-CD96-49CF7119751F}"/>
              </a:ext>
            </a:extLst>
          </p:cNvPr>
          <p:cNvSpPr txBox="1">
            <a:spLocks/>
          </p:cNvSpPr>
          <p:nvPr/>
        </p:nvSpPr>
        <p:spPr>
          <a:xfrm>
            <a:off x="2972251" y="813923"/>
            <a:ext cx="2840720" cy="100826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 cap="all" baseline="0">
                <a:solidFill>
                  <a:srgbClr val="CC0000"/>
                </a:solidFill>
                <a:latin typeface="Arial Black" panose="020B0604020202020204" pitchFamily="34" charset="0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cs-CZ" sz="2000" dirty="0"/>
              <a:t>ONLINE DISKUZE A ARGUMENTAČNÍ FAULY</a:t>
            </a:r>
          </a:p>
        </p:txBody>
      </p:sp>
      <p:sp>
        <p:nvSpPr>
          <p:cNvPr id="8" name="object 10">
            <a:extLst>
              <a:ext uri="{FF2B5EF4-FFF2-40B4-BE49-F238E27FC236}">
                <a16:creationId xmlns:a16="http://schemas.microsoft.com/office/drawing/2014/main" id="{F4A2B718-2BCA-EB3F-1D6E-8A06C8B6468D}"/>
              </a:ext>
            </a:extLst>
          </p:cNvPr>
          <p:cNvSpPr txBox="1"/>
          <p:nvPr/>
        </p:nvSpPr>
        <p:spPr>
          <a:xfrm>
            <a:off x="1222414" y="3249582"/>
            <a:ext cx="5189272" cy="334598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28600" lvl="0" indent="-228600">
              <a:lnSpc>
                <a:spcPct val="115000"/>
              </a:lnSpc>
              <a:spcAft>
                <a:spcPts val="600"/>
              </a:spcAft>
              <a:buFont typeface="+mj-lt"/>
              <a:buAutoNum type="arabicPeriod" startAt="10"/>
            </a:pPr>
            <a:r>
              <a:rPr lang="cs-CZ" sz="1000" u="none" strike="noStrike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Když povolíme nosit mladým muslimkám </a:t>
            </a:r>
            <a:r>
              <a:rPr lang="cs-CZ" sz="1000" u="none" strike="noStrike" dirty="0" err="1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hidžáb</a:t>
            </a:r>
            <a:r>
              <a:rPr lang="cs-CZ" sz="1000" u="none" strike="noStrike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, budou tu chtít zavést </a:t>
            </a:r>
            <a:r>
              <a:rPr lang="cs-CZ" sz="1000" u="none" strike="noStrike" dirty="0" err="1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šaríju</a:t>
            </a:r>
            <a:r>
              <a:rPr lang="cs-CZ" sz="1000" u="none" strike="noStrike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. </a:t>
            </a:r>
            <a:endParaRPr lang="cs-CZ" sz="1000" dirty="0">
              <a:latin typeface="Georgia" panose="02040502050405020303" pitchFamily="18" charset="0"/>
              <a:ea typeface="Calibri" panose="020F0502020204030204" pitchFamily="34" charset="0"/>
            </a:endParaRPr>
          </a:p>
          <a:p>
            <a:pPr marL="228600" lvl="0" indent="-228600">
              <a:lnSpc>
                <a:spcPct val="115000"/>
              </a:lnSpc>
              <a:spcAft>
                <a:spcPts val="600"/>
              </a:spcAft>
              <a:buFont typeface="+mj-lt"/>
              <a:buAutoNum type="arabicPeriod" startAt="10"/>
            </a:pPr>
            <a:r>
              <a:rPr lang="cs-CZ" sz="1000" u="none" strike="noStrike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Jednou nám říkali, že je špenát zdravý, pak zase ne. Jednou se to říká o mléku, pak zase o zelenině. Kdo ví, jak je to s kouřením.</a:t>
            </a:r>
            <a:endParaRPr lang="cs-CZ" sz="1000" dirty="0">
              <a:latin typeface="Georgia" panose="02040502050405020303" pitchFamily="18" charset="0"/>
              <a:ea typeface="Calibri" panose="020F0502020204030204" pitchFamily="34" charset="0"/>
            </a:endParaRPr>
          </a:p>
          <a:p>
            <a:pPr marL="228600" lvl="0" indent="-228600">
              <a:lnSpc>
                <a:spcPct val="115000"/>
              </a:lnSpc>
              <a:spcAft>
                <a:spcPts val="600"/>
              </a:spcAft>
              <a:buFont typeface="+mj-lt"/>
              <a:buAutoNum type="arabicPeriod" startAt="10"/>
            </a:pPr>
            <a:r>
              <a:rPr lang="cs-CZ" sz="1000" u="none" strike="noStrike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Kdo nejde s námi, je proti nám.</a:t>
            </a:r>
            <a:endParaRPr lang="cs-CZ" sz="1000" dirty="0">
              <a:latin typeface="Georgia" panose="02040502050405020303" pitchFamily="18" charset="0"/>
              <a:ea typeface="Calibri" panose="020F0502020204030204" pitchFamily="34" charset="0"/>
            </a:endParaRPr>
          </a:p>
          <a:p>
            <a:pPr marL="228600" lvl="0" indent="-228600">
              <a:lnSpc>
                <a:spcPct val="115000"/>
              </a:lnSpc>
              <a:spcAft>
                <a:spcPts val="600"/>
              </a:spcAft>
              <a:buFont typeface="+mj-lt"/>
              <a:buAutoNum type="arabicPeriod" startAt="10"/>
            </a:pPr>
            <a:r>
              <a:rPr lang="cs-CZ" sz="1000" u="none" strike="noStrike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Společnost byla lepší, kdyby ženy byly s dětmi doma a nehonily se za kariérou.</a:t>
            </a:r>
            <a:endParaRPr lang="cs-CZ" sz="1000" dirty="0">
              <a:latin typeface="Georgia" panose="02040502050405020303" pitchFamily="18" charset="0"/>
              <a:ea typeface="Calibri" panose="020F0502020204030204" pitchFamily="34" charset="0"/>
            </a:endParaRPr>
          </a:p>
          <a:p>
            <a:pPr marL="228600" lvl="0" indent="-228600">
              <a:lnSpc>
                <a:spcPct val="115000"/>
              </a:lnSpc>
              <a:spcAft>
                <a:spcPts val="600"/>
              </a:spcAft>
              <a:buFont typeface="+mj-lt"/>
              <a:buAutoNum type="arabicPeriod" startAt="10"/>
            </a:pPr>
            <a:r>
              <a:rPr lang="cs-CZ" sz="1000" u="none" strike="noStrike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Všichni víme, co jsou Rusové zač.</a:t>
            </a:r>
            <a:endParaRPr lang="cs-CZ" sz="1000" dirty="0">
              <a:latin typeface="Georgia" panose="02040502050405020303" pitchFamily="18" charset="0"/>
              <a:ea typeface="Calibri" panose="020F0502020204030204" pitchFamily="34" charset="0"/>
            </a:endParaRPr>
          </a:p>
          <a:p>
            <a:pPr marL="228600" lvl="0" indent="-228600">
              <a:lnSpc>
                <a:spcPct val="115000"/>
              </a:lnSpc>
              <a:spcAft>
                <a:spcPts val="600"/>
              </a:spcAft>
              <a:buFont typeface="+mj-lt"/>
              <a:buAutoNum type="arabicPeriod" startAt="10"/>
            </a:pPr>
            <a:r>
              <a:rPr lang="cs-CZ" sz="1000" u="none" strike="noStrike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Moji známí bydlí v Mladé Boleslavi a říkali, že největší bordel dělají Rumuni a Ukrajinci.</a:t>
            </a:r>
            <a:endParaRPr lang="cs-CZ" sz="1000" dirty="0">
              <a:latin typeface="Georgia" panose="02040502050405020303" pitchFamily="18" charset="0"/>
              <a:ea typeface="Calibri" panose="020F0502020204030204" pitchFamily="34" charset="0"/>
            </a:endParaRPr>
          </a:p>
          <a:p>
            <a:pPr marL="228600" lvl="0" indent="-228600">
              <a:lnSpc>
                <a:spcPct val="115000"/>
              </a:lnSpc>
              <a:spcAft>
                <a:spcPts val="600"/>
              </a:spcAft>
              <a:buFont typeface="+mj-lt"/>
              <a:buAutoNum type="arabicPeriod" startAt="10"/>
            </a:pPr>
            <a:r>
              <a:rPr lang="cs-CZ" sz="1000" u="none" strike="noStrike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To mě od Zemanovce vůbec nepřekvapuje.</a:t>
            </a:r>
            <a:endParaRPr lang="cs-CZ" sz="1000" dirty="0">
              <a:latin typeface="Georgia" panose="02040502050405020303" pitchFamily="18" charset="0"/>
              <a:ea typeface="Calibri" panose="020F0502020204030204" pitchFamily="34" charset="0"/>
            </a:endParaRPr>
          </a:p>
          <a:p>
            <a:pPr marL="228600" lvl="0" indent="-228600">
              <a:lnSpc>
                <a:spcPct val="115000"/>
              </a:lnSpc>
              <a:spcAft>
                <a:spcPts val="600"/>
              </a:spcAft>
              <a:buFont typeface="+mj-lt"/>
              <a:buAutoNum type="arabicPeriod" startAt="10"/>
            </a:pPr>
            <a:r>
              <a:rPr lang="cs-CZ" sz="1000" u="none" strike="noStrike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Feministky jsou většinou ošklivý holky, kterým vadí, že nikoho nezajímají.</a:t>
            </a:r>
            <a:endParaRPr lang="cs-CZ" sz="1000" dirty="0">
              <a:latin typeface="Georgia" panose="02040502050405020303" pitchFamily="18" charset="0"/>
              <a:ea typeface="Calibri" panose="020F0502020204030204" pitchFamily="34" charset="0"/>
            </a:endParaRPr>
          </a:p>
          <a:p>
            <a:pPr marL="228600" lvl="0" indent="-228600">
              <a:lnSpc>
                <a:spcPct val="115000"/>
              </a:lnSpc>
              <a:spcAft>
                <a:spcPts val="600"/>
              </a:spcAft>
              <a:buFont typeface="+mj-lt"/>
              <a:buAutoNum type="arabicPeriod" startAt="10"/>
            </a:pPr>
            <a:r>
              <a:rPr lang="cs-CZ" sz="1000" u="none" strike="noStrike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A: Na to, že je Rusko ropná velmoc, je tam bída.</a:t>
            </a:r>
            <a:br>
              <a:rPr lang="cs-CZ" sz="1000" u="none" strike="noStrike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</a:br>
            <a:r>
              <a:rPr lang="cs-CZ" sz="1000" u="none" strike="noStrike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B: A co v Americe, koukni se na černošská ghetta.</a:t>
            </a:r>
            <a:r>
              <a:rPr lang="cs-CZ" sz="1000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 </a:t>
            </a:r>
            <a:endParaRPr lang="cs-CZ" sz="1000" dirty="0">
              <a:effectLst/>
              <a:latin typeface="Georgia" panose="02040502050405020303" pitchFamily="18" charset="0"/>
              <a:ea typeface="Arial" panose="020B0604020202020204" pitchFamily="34" charset="0"/>
            </a:endParaRPr>
          </a:p>
          <a:p>
            <a:pPr marL="228600" lvl="0" indent="-228600">
              <a:lnSpc>
                <a:spcPct val="115000"/>
              </a:lnSpc>
              <a:spcAft>
                <a:spcPts val="600"/>
              </a:spcAft>
              <a:buFont typeface="+mj-lt"/>
              <a:buAutoNum type="arabicPeriod" startAt="10"/>
            </a:pPr>
            <a:r>
              <a:rPr lang="cs-CZ" sz="1000" u="none" strike="noStrike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A: Myslím si, že každý má právo být chráněn před nenávistnými projevy, i těmi na internetu.</a:t>
            </a:r>
            <a:br>
              <a:rPr lang="cs-CZ" sz="1000" u="none" strike="noStrike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</a:br>
            <a:r>
              <a:rPr lang="cs-CZ" sz="1000" u="none" strike="noStrike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B: Takže ty chceš zavádět cenzuru? To už tady bylo. Takoví, jako jsi ty, jsou pro svobodu nebezpečnější než nacisti (komunisti).</a:t>
            </a:r>
            <a:endParaRPr lang="cs-CZ" sz="1000" u="none" strike="noStrike" dirty="0">
              <a:effectLst/>
              <a:latin typeface="Georgia" panose="02040502050405020303" pitchFamily="18" charset="0"/>
              <a:ea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4576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Obrázek 18">
            <a:extLst>
              <a:ext uri="{FF2B5EF4-FFF2-40B4-BE49-F238E27FC236}">
                <a16:creationId xmlns:a16="http://schemas.microsoft.com/office/drawing/2014/main" id="{3A6429A0-98D1-C041-94C4-747E828611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432378"/>
            <a:ext cx="6121400" cy="7442200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87FB07CE-6360-8575-CB11-02F832C027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5163" y="1006546"/>
            <a:ext cx="584200" cy="647700"/>
          </a:xfrm>
          <a:prstGeom prst="rect">
            <a:avLst/>
          </a:prstGeom>
        </p:spPr>
      </p:pic>
      <p:grpSp>
        <p:nvGrpSpPr>
          <p:cNvPr id="5" name="Skupina 4">
            <a:extLst>
              <a:ext uri="{FF2B5EF4-FFF2-40B4-BE49-F238E27FC236}">
                <a16:creationId xmlns:a16="http://schemas.microsoft.com/office/drawing/2014/main" id="{772A6FB7-9DD5-49A3-DBF2-CE0782BCB122}"/>
              </a:ext>
            </a:extLst>
          </p:cNvPr>
          <p:cNvGrpSpPr/>
          <p:nvPr/>
        </p:nvGrpSpPr>
        <p:grpSpPr>
          <a:xfrm>
            <a:off x="3658394" y="1998663"/>
            <a:ext cx="242886" cy="248197"/>
            <a:chOff x="7855830" y="1339070"/>
            <a:chExt cx="242886" cy="248197"/>
          </a:xfrm>
        </p:grpSpPr>
        <p:pic>
          <p:nvPicPr>
            <p:cNvPr id="6" name="Obrázek 5">
              <a:extLst>
                <a:ext uri="{FF2B5EF4-FFF2-40B4-BE49-F238E27FC236}">
                  <a16:creationId xmlns:a16="http://schemas.microsoft.com/office/drawing/2014/main" id="{892A5323-12F9-9052-DA1F-8D49DE24CD1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69323" y="1342964"/>
              <a:ext cx="215900" cy="215900"/>
            </a:xfrm>
            <a:prstGeom prst="rect">
              <a:avLst/>
            </a:prstGeom>
          </p:spPr>
        </p:pic>
        <p:sp>
          <p:nvSpPr>
            <p:cNvPr id="7" name="Podnadpis 2">
              <a:extLst>
                <a:ext uri="{FF2B5EF4-FFF2-40B4-BE49-F238E27FC236}">
                  <a16:creationId xmlns:a16="http://schemas.microsoft.com/office/drawing/2014/main" id="{A0C4E0CB-4C0B-C21F-D7C1-B047289A4C86}"/>
                </a:ext>
              </a:extLst>
            </p:cNvPr>
            <p:cNvSpPr txBox="1">
              <a:spLocks/>
            </p:cNvSpPr>
            <p:nvPr/>
          </p:nvSpPr>
          <p:spPr>
            <a:xfrm>
              <a:off x="7855830" y="1339070"/>
              <a:ext cx="242886" cy="248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1007943" rtl="0" eaLnBrk="1" latinLnBrk="0" hangingPunct="1">
                <a:lnSpc>
                  <a:spcPct val="90000"/>
                </a:lnSpc>
                <a:spcBef>
                  <a:spcPts val="1102"/>
                </a:spcBef>
                <a:buFont typeface="Arial" panose="020B0604020202020204" pitchFamily="34" charset="0"/>
                <a:buNone/>
                <a:defRPr sz="264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039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22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07943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98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11915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15886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9858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23829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27801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317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cs-CZ" sz="1000" b="1" dirty="0">
                  <a:solidFill>
                    <a:schemeClr val="bg1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1</a:t>
              </a:r>
            </a:p>
            <a:p>
              <a:endParaRPr lang="cs-CZ" sz="1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  <p:sp>
        <p:nvSpPr>
          <p:cNvPr id="8" name="object 10">
            <a:extLst>
              <a:ext uri="{FF2B5EF4-FFF2-40B4-BE49-F238E27FC236}">
                <a16:creationId xmlns:a16="http://schemas.microsoft.com/office/drawing/2014/main" id="{D71FA880-DFF3-6D48-D836-6015DA34E7CA}"/>
              </a:ext>
            </a:extLst>
          </p:cNvPr>
          <p:cNvSpPr txBox="1"/>
          <p:nvPr/>
        </p:nvSpPr>
        <p:spPr>
          <a:xfrm>
            <a:off x="1230536" y="3169665"/>
            <a:ext cx="5114846" cy="29046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just"/>
            <a:r>
              <a:rPr lang="cs-CZ" sz="1800" b="1" dirty="0" err="1">
                <a:effectLst/>
                <a:latin typeface="Georgia" panose="02040502050405020303" pitchFamily="18" charset="0"/>
                <a:ea typeface="Arial" panose="020B0604020202020204" pitchFamily="34" charset="0"/>
              </a:rPr>
              <a:t>Jude</a:t>
            </a:r>
            <a:r>
              <a:rPr lang="cs-CZ" sz="1800" b="1" dirty="0">
                <a:effectLst/>
                <a:latin typeface="Georgia" panose="02040502050405020303" pitchFamily="18" charset="0"/>
                <a:ea typeface="Arial" panose="020B0604020202020204" pitchFamily="34" charset="0"/>
              </a:rPr>
              <a:t> Slavia</a:t>
            </a:r>
            <a:endParaRPr lang="cs-CZ" sz="1800" dirty="0">
              <a:effectLst/>
              <a:latin typeface="Georgia" panose="02040502050405020303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object 10">
            <a:extLst>
              <a:ext uri="{FF2B5EF4-FFF2-40B4-BE49-F238E27FC236}">
                <a16:creationId xmlns:a16="http://schemas.microsoft.com/office/drawing/2014/main" id="{786AB92C-80BA-9A33-41BE-8CC6A38A833C}"/>
              </a:ext>
            </a:extLst>
          </p:cNvPr>
          <p:cNvSpPr txBox="1"/>
          <p:nvPr/>
        </p:nvSpPr>
        <p:spPr>
          <a:xfrm>
            <a:off x="1230535" y="3497092"/>
            <a:ext cx="5257351" cy="488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15000"/>
              </a:lnSpc>
            </a:pPr>
            <a:r>
              <a:rPr lang="cs-CZ" sz="1400" i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rial" panose="020B0604020202020204" pitchFamily="34" charset="0"/>
                <a:cs typeface="Arial" panose="020B0604020202020204" pitchFamily="34" charset="0"/>
              </a:rPr>
              <a:t>K </a:t>
            </a:r>
            <a:r>
              <a:rPr lang="cs-CZ" sz="1400" i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.SFNSText-Regular"/>
              </a:rPr>
              <a:t>č</a:t>
            </a:r>
            <a:r>
              <a:rPr lang="cs-CZ" sz="1400" i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rial" panose="020B0604020202020204" pitchFamily="34" charset="0"/>
                <a:cs typeface="Arial" panose="020B0604020202020204" pitchFamily="34" charset="0"/>
              </a:rPr>
              <a:t>emu jsou policajti p</a:t>
            </a:r>
            <a:r>
              <a:rPr lang="cs-CZ" sz="1400" i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.SFNSText-Regular"/>
              </a:rPr>
              <a:t>ř</a:t>
            </a:r>
            <a:r>
              <a:rPr lang="cs-CZ" sz="1400" i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rial" panose="020B0604020202020204" pitchFamily="34" charset="0"/>
                <a:cs typeface="Arial" panose="020B0604020202020204" pitchFamily="34" charset="0"/>
              </a:rPr>
              <a:t>ed Spartou, když dav skanduje </a:t>
            </a:r>
            <a:r>
              <a:rPr lang="cs-CZ" sz="1400" i="1" dirty="0" err="1">
                <a:solidFill>
                  <a:srgbClr val="000000"/>
                </a:solidFill>
                <a:effectLst/>
                <a:latin typeface="Georgia" panose="02040502050405020303" pitchFamily="18" charset="0"/>
                <a:ea typeface="Arial" panose="020B0604020202020204" pitchFamily="34" charset="0"/>
                <a:cs typeface="Arial" panose="020B0604020202020204" pitchFamily="34" charset="0"/>
              </a:rPr>
              <a:t>Jude</a:t>
            </a:r>
            <a:r>
              <a:rPr lang="cs-CZ" sz="1400" i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rial" panose="020B0604020202020204" pitchFamily="34" charset="0"/>
                <a:cs typeface="Arial" panose="020B0604020202020204" pitchFamily="34" charset="0"/>
              </a:rPr>
              <a:t> Slavie, a oni dělají jakoby nic.</a:t>
            </a:r>
            <a:endParaRPr lang="cs-CZ" sz="1400" i="1" dirty="0">
              <a:effectLst/>
              <a:latin typeface="Georgia" panose="02040502050405020303" pitchFamily="18" charset="0"/>
              <a:ea typeface="Arial" panose="020B0604020202020204" pitchFamily="34" charset="0"/>
            </a:endParaRPr>
          </a:p>
        </p:txBody>
      </p:sp>
      <p:sp>
        <p:nvSpPr>
          <p:cNvPr id="12" name="object 10">
            <a:extLst>
              <a:ext uri="{FF2B5EF4-FFF2-40B4-BE49-F238E27FC236}">
                <a16:creationId xmlns:a16="http://schemas.microsoft.com/office/drawing/2014/main" id="{B77BD074-16E4-237A-53F6-CB99301EB248}"/>
              </a:ext>
            </a:extLst>
          </p:cNvPr>
          <p:cNvSpPr txBox="1"/>
          <p:nvPr/>
        </p:nvSpPr>
        <p:spPr>
          <a:xfrm>
            <a:off x="1230536" y="4238261"/>
            <a:ext cx="5114846" cy="523027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cs-CZ" sz="1200" b="1" dirty="0">
                <a:effectLst/>
                <a:latin typeface="Georgia" panose="02040502050405020303" pitchFamily="18" charset="0"/>
                <a:ea typeface="Arial" panose="020B0604020202020204" pitchFamily="34" charset="0"/>
              </a:rPr>
              <a:t>Přiřaďte jednotlivé argumentační fauly (klamy) k výrokům v diskusi na </a:t>
            </a:r>
            <a:r>
              <a:rPr lang="cs-CZ" sz="1200" b="1" dirty="0" err="1">
                <a:effectLst/>
                <a:latin typeface="Georgia" panose="02040502050405020303" pitchFamily="18" charset="0"/>
                <a:ea typeface="Arial" panose="020B0604020202020204" pitchFamily="34" charset="0"/>
              </a:rPr>
              <a:t>facebooku</a:t>
            </a:r>
            <a:r>
              <a:rPr lang="cs-CZ" sz="1200" b="1" dirty="0">
                <a:effectLst/>
                <a:latin typeface="Georgia" panose="02040502050405020303" pitchFamily="18" charset="0"/>
                <a:ea typeface="Arial" panose="020B0604020202020204" pitchFamily="34" charset="0"/>
              </a:rPr>
              <a:t>.</a:t>
            </a:r>
          </a:p>
          <a:p>
            <a:pPr>
              <a:spcAft>
                <a:spcPts val="600"/>
              </a:spcAft>
            </a:pPr>
            <a:r>
              <a:rPr lang="cs-CZ" sz="1000" b="1" dirty="0">
                <a:effectLst/>
                <a:latin typeface="Georgia" panose="02040502050405020303" pitchFamily="18" charset="0"/>
                <a:ea typeface="Arial" panose="020B0604020202020204" pitchFamily="34" charset="0"/>
              </a:rPr>
              <a:t>Útok na osobu (útok ad </a:t>
            </a:r>
            <a:r>
              <a:rPr lang="cs-CZ" sz="1000" b="1" dirty="0" err="1">
                <a:effectLst/>
                <a:latin typeface="Georgia" panose="02040502050405020303" pitchFamily="18" charset="0"/>
                <a:ea typeface="Arial" panose="020B0604020202020204" pitchFamily="34" charset="0"/>
              </a:rPr>
              <a:t>hominem</a:t>
            </a:r>
            <a:r>
              <a:rPr lang="cs-CZ" sz="1000" b="1" dirty="0">
                <a:effectLst/>
                <a:latin typeface="Georgia" panose="02040502050405020303" pitchFamily="18" charset="0"/>
                <a:ea typeface="Arial" panose="020B0604020202020204" pitchFamily="34" charset="0"/>
              </a:rPr>
              <a:t>): </a:t>
            </a:r>
            <a:r>
              <a:rPr lang="cs-CZ" sz="1000" dirty="0">
                <a:effectLst/>
                <a:latin typeface="Georgia" panose="02040502050405020303" pitchFamily="18" charset="0"/>
                <a:ea typeface="Arial" panose="020B0604020202020204" pitchFamily="34" charset="0"/>
              </a:rPr>
              <a:t>Útok na osobu namísto argumentování, pokus o znevěrohodnění poukazováním na vlastnosti, vzhled, konflikt zájmů či na jiný vedlejší znak. (Místo toho, aby komentátor napsal své výhrady k předpokladům, postupům či vyvozeným závěrům, ohradí se proti autorovi jako takovému, napadne jeho schopnosti, odbornost či morální</a:t>
            </a:r>
            <a:r>
              <a:rPr lang="cs-CZ" sz="1000" dirty="0">
                <a:solidFill>
                  <a:srgbClr val="262626"/>
                </a:solidFill>
                <a:effectLst/>
                <a:latin typeface="Georgia" panose="02040502050405020303" pitchFamily="18" charset="0"/>
                <a:ea typeface="Arial" panose="020B0604020202020204" pitchFamily="34" charset="0"/>
              </a:rPr>
              <a:t> profil. – cit. M. Malý)</a:t>
            </a:r>
            <a:endParaRPr lang="cs-CZ" sz="1000" dirty="0">
              <a:solidFill>
                <a:srgbClr val="262626"/>
              </a:solidFill>
              <a:latin typeface="Georgia" panose="02040502050405020303" pitchFamily="18" charset="0"/>
              <a:ea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cs-CZ" sz="1000" b="1" dirty="0">
                <a:effectLst/>
                <a:latin typeface="Georgia" panose="02040502050405020303" pitchFamily="18" charset="0"/>
                <a:ea typeface="Arial" panose="020B0604020202020204" pitchFamily="34" charset="0"/>
              </a:rPr>
              <a:t>Slaměný panák: </a:t>
            </a:r>
            <a:r>
              <a:rPr lang="cs-CZ" sz="1000" dirty="0">
                <a:effectLst/>
                <a:latin typeface="Georgia" panose="02040502050405020303" pitchFamily="18" charset="0"/>
                <a:ea typeface="Arial" panose="020B0604020202020204" pitchFamily="34" charset="0"/>
              </a:rPr>
              <a:t>Evidentní snaha udělat z osoby A zastánce extrémní pozice, kterou nezastává. </a:t>
            </a:r>
          </a:p>
          <a:p>
            <a:pPr>
              <a:spcAft>
                <a:spcPts val="600"/>
              </a:spcAft>
            </a:pPr>
            <a:r>
              <a:rPr lang="cs-CZ" sz="1000" b="1" dirty="0">
                <a:effectLst/>
                <a:latin typeface="Georgia" panose="02040502050405020303" pitchFamily="18" charset="0"/>
                <a:ea typeface="Arial" panose="020B0604020202020204" pitchFamily="34" charset="0"/>
              </a:rPr>
              <a:t>Úhybný manévr: </a:t>
            </a:r>
            <a:r>
              <a:rPr lang="cs-CZ" sz="1000" dirty="0">
                <a:effectLst/>
                <a:latin typeface="Georgia" panose="02040502050405020303" pitchFamily="18" charset="0"/>
                <a:ea typeface="Arial" panose="020B0604020202020204" pitchFamily="34" charset="0"/>
              </a:rPr>
              <a:t>Cílem je odvedení pozornosti od probíraného tématu k nesouvisejícímu. Snaha odvést diskusi jinam ve chvíli, kdy dojdou argumenty.</a:t>
            </a:r>
          </a:p>
          <a:p>
            <a:pPr>
              <a:spcAft>
                <a:spcPts val="600"/>
              </a:spcAft>
            </a:pPr>
            <a:r>
              <a:rPr lang="cs-CZ" sz="1000" b="1" dirty="0">
                <a:effectLst/>
                <a:latin typeface="Georgia" panose="02040502050405020303" pitchFamily="18" charset="0"/>
                <a:ea typeface="Arial" panose="020B0604020202020204" pitchFamily="34" charset="0"/>
              </a:rPr>
              <a:t>Šikmá plocha (</a:t>
            </a:r>
            <a:r>
              <a:rPr lang="cs-CZ" sz="1000" b="1" dirty="0" err="1">
                <a:effectLst/>
                <a:latin typeface="Georgia" panose="02040502050405020303" pitchFamily="18" charset="0"/>
                <a:ea typeface="Arial" panose="020B0604020202020204" pitchFamily="34" charset="0"/>
              </a:rPr>
              <a:t>slippery</a:t>
            </a:r>
            <a:r>
              <a:rPr lang="cs-CZ" sz="1000" b="1" dirty="0">
                <a:effectLst/>
                <a:latin typeface="Georgia" panose="02040502050405020303" pitchFamily="18" charset="0"/>
                <a:ea typeface="Arial" panose="020B0604020202020204" pitchFamily="34" charset="0"/>
              </a:rPr>
              <a:t> </a:t>
            </a:r>
            <a:r>
              <a:rPr lang="cs-CZ" sz="1000" b="1" dirty="0" err="1">
                <a:effectLst/>
                <a:latin typeface="Georgia" panose="02040502050405020303" pitchFamily="18" charset="0"/>
                <a:ea typeface="Arial" panose="020B0604020202020204" pitchFamily="34" charset="0"/>
              </a:rPr>
              <a:t>slope</a:t>
            </a:r>
            <a:r>
              <a:rPr lang="cs-CZ" sz="1000" b="1" dirty="0">
                <a:effectLst/>
                <a:latin typeface="Georgia" panose="02040502050405020303" pitchFamily="18" charset="0"/>
                <a:ea typeface="Arial" panose="020B0604020202020204" pitchFamily="34" charset="0"/>
              </a:rPr>
              <a:t>): </a:t>
            </a:r>
            <a:r>
              <a:rPr lang="cs-CZ" sz="1000" dirty="0">
                <a:effectLst/>
                <a:latin typeface="Georgia" panose="02040502050405020303" pitchFamily="18" charset="0"/>
                <a:ea typeface="Arial" panose="020B0604020202020204" pitchFamily="34" charset="0"/>
              </a:rPr>
              <a:t>Tvrzení, že určitý krok nutně povede k sérii neblahých následků. Pokouší se vyvolat strach bez prokázání souvislosti mezi jednotlivými kroky. </a:t>
            </a:r>
          </a:p>
          <a:p>
            <a:pPr>
              <a:spcAft>
                <a:spcPts val="600"/>
              </a:spcAft>
            </a:pPr>
            <a:r>
              <a:rPr lang="cs-CZ" sz="1000" b="1" dirty="0">
                <a:effectLst/>
                <a:latin typeface="Georgia" panose="02040502050405020303" pitchFamily="18" charset="0"/>
                <a:ea typeface="Arial" panose="020B0604020202020204" pitchFamily="34" charset="0"/>
              </a:rPr>
              <a:t>Neporazitelná ignorance: </a:t>
            </a:r>
            <a:r>
              <a:rPr lang="cs-CZ" sz="1000" dirty="0">
                <a:effectLst/>
                <a:latin typeface="Georgia" panose="02040502050405020303" pitchFamily="18" charset="0"/>
                <a:ea typeface="Arial" panose="020B0604020202020204" pitchFamily="34" charset="0"/>
              </a:rPr>
              <a:t>Trvání na tvrzení bez ohledu na to, jak kvalitní protiargumenty jsou předkládány.</a:t>
            </a:r>
          </a:p>
          <a:p>
            <a:pPr>
              <a:spcAft>
                <a:spcPts val="600"/>
              </a:spcAft>
            </a:pPr>
            <a:r>
              <a:rPr lang="cs-CZ" sz="1000" b="1" dirty="0"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Otrávení studen: </a:t>
            </a:r>
            <a:r>
              <a:rPr lang="cs-CZ" sz="1000" dirty="0">
                <a:effectLst/>
                <a:latin typeface="Georgia" panose="02040502050405020303" pitchFamily="18" charset="0"/>
                <a:ea typeface="Arial" panose="020B0604020202020204" pitchFamily="34" charset="0"/>
              </a:rPr>
              <a:t>Jedná se o podobný faul jako „útok na osobu“, kdy je snahou protistranu hned zkraje shodit a udělat z ní osobu nedůvěryhodnou tak, aby pak už jakýkoli její argument zněl nevěrohodně. Jinými slovy: „Pokud člověk A tvrdí XY, tak XY nemůže být pravda.“</a:t>
            </a:r>
          </a:p>
          <a:p>
            <a:pPr>
              <a:spcAft>
                <a:spcPts val="600"/>
              </a:spcAft>
            </a:pPr>
            <a:r>
              <a:rPr lang="cs-CZ" sz="1000" b="1" dirty="0"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Dovolávání se skupinové autority: </a:t>
            </a:r>
            <a:r>
              <a:rPr lang="cs-CZ" sz="1000" dirty="0"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Odvolává se na mínění většiny. Vychází z premisy, že říká-li něco více lidí, pak to musí být pravda. Nicméně se jedná o generalizaci namísto skutečné argumentace. Jednak obvykle chybí důkaz o tom, že něco říkají „všichni“, za druhé ani mínění většiny nemusí být pravdivé.</a:t>
            </a:r>
            <a:endParaRPr lang="cs-CZ" sz="1000" dirty="0">
              <a:effectLst/>
              <a:latin typeface="Georgia" panose="02040502050405020303" pitchFamily="18" charset="0"/>
              <a:ea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cs-CZ" sz="1000" b="1" dirty="0"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Falešné dilema: </a:t>
            </a:r>
            <a:r>
              <a:rPr lang="cs-CZ" sz="1000" dirty="0"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Vyvolává dojem, že existují pouze dvě ostře oddělené možnosti, přestože je jich ve skutečnosti celá řada. Neuznává neutrální či kompromisní názory. Nerozeznává komplexitu problémů, u nichž není snadné najít jediné jasné vysvětlení.</a:t>
            </a:r>
            <a:endParaRPr lang="cs-CZ" sz="1000" dirty="0">
              <a:effectLst/>
              <a:latin typeface="Georgia" panose="02040502050405020303" pitchFamily="18" charset="0"/>
              <a:ea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cs-CZ" sz="1000" b="1" dirty="0"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Odvolávání se na autoritu – falešnou nebo anonymní: </a:t>
            </a:r>
            <a:r>
              <a:rPr lang="cs-CZ" sz="1000" dirty="0"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Diskutující používá nějakou autoritu jako důkaz o pravdivosti argumentu. Autorita ale může být vymyšlená, nemusí být relevantní (není na téma expertem) a nebo je schovaná za pojem vědci, experti atd.</a:t>
            </a:r>
            <a:endParaRPr lang="cs-CZ" sz="1000" dirty="0">
              <a:effectLst/>
              <a:latin typeface="Georgia" panose="02040502050405020303" pitchFamily="18" charset="0"/>
              <a:ea typeface="Arial" panose="020B0604020202020204" pitchFamily="34" charset="0"/>
            </a:endParaRPr>
          </a:p>
        </p:txBody>
      </p:sp>
      <p:sp>
        <p:nvSpPr>
          <p:cNvPr id="14" name="Nadpis 1">
            <a:extLst>
              <a:ext uri="{FF2B5EF4-FFF2-40B4-BE49-F238E27FC236}">
                <a16:creationId xmlns:a16="http://schemas.microsoft.com/office/drawing/2014/main" id="{2A5621B8-B690-2361-C4FE-24FB7516173B}"/>
              </a:ext>
            </a:extLst>
          </p:cNvPr>
          <p:cNvSpPr txBox="1">
            <a:spLocks/>
          </p:cNvSpPr>
          <p:nvPr/>
        </p:nvSpPr>
        <p:spPr>
          <a:xfrm>
            <a:off x="2972251" y="813923"/>
            <a:ext cx="2840720" cy="100826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 cap="all" baseline="0">
                <a:solidFill>
                  <a:srgbClr val="CC0000"/>
                </a:solidFill>
                <a:latin typeface="Arial Black" panose="020B0604020202020204" pitchFamily="34" charset="0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cs-CZ" sz="2000" dirty="0"/>
              <a:t>ONLINE DISKUZE A ARGUMENTAČNÍ FAULY</a:t>
            </a:r>
          </a:p>
        </p:txBody>
      </p:sp>
    </p:spTree>
    <p:extLst>
      <p:ext uri="{BB962C8B-B14F-4D97-AF65-F5344CB8AC3E}">
        <p14:creationId xmlns:p14="http://schemas.microsoft.com/office/powerpoint/2010/main" val="10400375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EB03F3-18C9-58CF-5E0B-A00FC7AB88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Obrázek 18">
            <a:extLst>
              <a:ext uri="{FF2B5EF4-FFF2-40B4-BE49-F238E27FC236}">
                <a16:creationId xmlns:a16="http://schemas.microsoft.com/office/drawing/2014/main" id="{E4CC7418-73DA-00A1-4E66-A1DB6CBC20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432378"/>
            <a:ext cx="6121400" cy="7442200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E4068748-8444-4216-AC9F-C093B8101F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5163" y="1006546"/>
            <a:ext cx="584200" cy="647700"/>
          </a:xfrm>
          <a:prstGeom prst="rect">
            <a:avLst/>
          </a:prstGeom>
        </p:spPr>
      </p:pic>
      <p:grpSp>
        <p:nvGrpSpPr>
          <p:cNvPr id="5" name="Skupina 4">
            <a:extLst>
              <a:ext uri="{FF2B5EF4-FFF2-40B4-BE49-F238E27FC236}">
                <a16:creationId xmlns:a16="http://schemas.microsoft.com/office/drawing/2014/main" id="{9ED2CA6C-C1D0-716F-C4E8-6A01172414E2}"/>
              </a:ext>
            </a:extLst>
          </p:cNvPr>
          <p:cNvGrpSpPr/>
          <p:nvPr/>
        </p:nvGrpSpPr>
        <p:grpSpPr>
          <a:xfrm>
            <a:off x="3658394" y="1998663"/>
            <a:ext cx="242886" cy="248197"/>
            <a:chOff x="7855830" y="1339070"/>
            <a:chExt cx="242886" cy="248197"/>
          </a:xfrm>
        </p:grpSpPr>
        <p:pic>
          <p:nvPicPr>
            <p:cNvPr id="6" name="Obrázek 5">
              <a:extLst>
                <a:ext uri="{FF2B5EF4-FFF2-40B4-BE49-F238E27FC236}">
                  <a16:creationId xmlns:a16="http://schemas.microsoft.com/office/drawing/2014/main" id="{29BB4867-CFB2-6AA4-EA49-30DE0DDC34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69323" y="1342964"/>
              <a:ext cx="215900" cy="215900"/>
            </a:xfrm>
            <a:prstGeom prst="rect">
              <a:avLst/>
            </a:prstGeom>
          </p:spPr>
        </p:pic>
        <p:sp>
          <p:nvSpPr>
            <p:cNvPr id="7" name="Podnadpis 2">
              <a:extLst>
                <a:ext uri="{FF2B5EF4-FFF2-40B4-BE49-F238E27FC236}">
                  <a16:creationId xmlns:a16="http://schemas.microsoft.com/office/drawing/2014/main" id="{AC6ECAB5-8373-3358-91C2-307DF43BF1FA}"/>
                </a:ext>
              </a:extLst>
            </p:cNvPr>
            <p:cNvSpPr txBox="1">
              <a:spLocks/>
            </p:cNvSpPr>
            <p:nvPr/>
          </p:nvSpPr>
          <p:spPr>
            <a:xfrm>
              <a:off x="7855830" y="1339070"/>
              <a:ext cx="242886" cy="248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1007943" rtl="0" eaLnBrk="1" latinLnBrk="0" hangingPunct="1">
                <a:lnSpc>
                  <a:spcPct val="90000"/>
                </a:lnSpc>
                <a:spcBef>
                  <a:spcPts val="1102"/>
                </a:spcBef>
                <a:buFont typeface="Arial" panose="020B0604020202020204" pitchFamily="34" charset="0"/>
                <a:buNone/>
                <a:defRPr sz="264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039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22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07943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98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11915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15886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9858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23829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27801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317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cs-CZ" sz="1000" b="1" dirty="0">
                  <a:solidFill>
                    <a:schemeClr val="bg1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2</a:t>
              </a:r>
            </a:p>
            <a:p>
              <a:endParaRPr lang="cs-CZ" sz="1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  <p:sp>
        <p:nvSpPr>
          <p:cNvPr id="3" name="object 10">
            <a:extLst>
              <a:ext uri="{FF2B5EF4-FFF2-40B4-BE49-F238E27FC236}">
                <a16:creationId xmlns:a16="http://schemas.microsoft.com/office/drawing/2014/main" id="{EBB2D80F-E0A4-804E-798A-5353AD6820AB}"/>
              </a:ext>
            </a:extLst>
          </p:cNvPr>
          <p:cNvSpPr txBox="1"/>
          <p:nvPr/>
        </p:nvSpPr>
        <p:spPr>
          <a:xfrm>
            <a:off x="1222414" y="3249582"/>
            <a:ext cx="5189272" cy="334771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cs-CZ" sz="1000" b="1" dirty="0"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Apel na strach: </a:t>
            </a:r>
            <a:r>
              <a:rPr lang="cs-CZ" sz="1000" dirty="0"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Silný důraz na emoce a vyvolání strachu má v tomto případě ukončit diskusi o hledání řešení konkrétního společenského problému ve prospěch radikálního řešení.</a:t>
            </a:r>
            <a:endParaRPr lang="cs-CZ" sz="1000" dirty="0">
              <a:effectLst/>
              <a:latin typeface="Georgia" panose="02040502050405020303" pitchFamily="18" charset="0"/>
              <a:ea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cs-CZ" sz="1000" b="1" dirty="0"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Důraz na tradici: </a:t>
            </a:r>
            <a:r>
              <a:rPr lang="cs-CZ" sz="1000" dirty="0"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Když je jako argument použito odvolání se na minulost či tradici. To, že se něco dělalo v minulosti, ještě automaticky neznamená, že to tak bylo dobře. Lidská paměť má zpravidla tendenci potlačovat negativní zážitky z minulosti a preferovat ty pozitivní. </a:t>
            </a:r>
            <a:endParaRPr lang="cs-CZ" sz="1000" dirty="0">
              <a:effectLst/>
              <a:latin typeface="Georgia" panose="02040502050405020303" pitchFamily="18" charset="0"/>
              <a:ea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cs-CZ" sz="1000" b="1" dirty="0"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Ničemu nevěř: </a:t>
            </a:r>
            <a:r>
              <a:rPr lang="cs-CZ" sz="1000" dirty="0"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Diskutující se snaží zamaskovat lži nebo manipulaci tak, že totálně zpochybní všechny zdroje informací. Vytváří tak obrázek světa, ve kterém neexistují nezávislé zdroje ani důvěryhodné informace, a proto ani nemá cenu se po nich pídit. Příjemce informací je pak natolik znejistěn tím, co je pravda a co ne, že přestane věřit všem zdrojům informací.</a:t>
            </a:r>
            <a:endParaRPr lang="cs-CZ" sz="1000" dirty="0">
              <a:effectLst/>
              <a:latin typeface="Georgia" panose="02040502050405020303" pitchFamily="18" charset="0"/>
              <a:ea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cs-CZ" sz="1000" b="1" dirty="0"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Zdravý selský rozum: </a:t>
            </a:r>
            <a:r>
              <a:rPr lang="cs-CZ" sz="1000" dirty="0"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Používá se, když dotyčný nemá fakta ani informace, a přitom nechce vypadat neinformovaně. Používáním tohoto faulu přechází diskutující do protiútoku, který staví na tom, že druhá strana „zdravý rozum nemá“.</a:t>
            </a:r>
            <a:endParaRPr lang="cs-CZ" sz="1000" dirty="0">
              <a:effectLst/>
              <a:latin typeface="Georgia" panose="02040502050405020303" pitchFamily="18" charset="0"/>
              <a:ea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cs-CZ" sz="1000" b="1" dirty="0"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Nejsem rasista, ale…: </a:t>
            </a:r>
            <a:r>
              <a:rPr lang="cs-CZ" sz="1000" dirty="0"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Dotyčný se tímto nebo podobným úvodem snaží distancovat od negativního hodnocení, které by mohlo následovat po vyřčení konkrétního názoru.</a:t>
            </a:r>
            <a:endParaRPr lang="cs-CZ" sz="1000" dirty="0">
              <a:effectLst/>
              <a:latin typeface="Georgia" panose="02040502050405020303" pitchFamily="18" charset="0"/>
              <a:ea typeface="Arial" panose="020B0604020202020204" pitchFamily="34" charset="0"/>
            </a:endParaRPr>
          </a:p>
          <a:p>
            <a:pPr>
              <a:spcBef>
                <a:spcPts val="360"/>
              </a:spcBef>
              <a:spcAft>
                <a:spcPts val="600"/>
              </a:spcAft>
            </a:pPr>
            <a:r>
              <a:rPr lang="cs-CZ" sz="10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Unáhlené zobecnění: </a:t>
            </a:r>
            <a:r>
              <a:rPr lang="cs-CZ" sz="10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Usuzování na vlastnosti celku na základě příliš malého vzorku.</a:t>
            </a:r>
            <a:endParaRPr lang="cs-CZ" sz="1000" dirty="0">
              <a:solidFill>
                <a:srgbClr val="434343"/>
              </a:solidFill>
              <a:effectLst/>
              <a:latin typeface="Georgia" panose="02040502050405020303" pitchFamily="18" charset="0"/>
            </a:endParaRPr>
          </a:p>
          <a:p>
            <a:pPr>
              <a:spcBef>
                <a:spcPts val="360"/>
              </a:spcBef>
              <a:spcAft>
                <a:spcPts val="600"/>
              </a:spcAft>
            </a:pPr>
            <a:r>
              <a:rPr lang="cs-CZ" sz="10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Větší počet příčin: </a:t>
            </a:r>
            <a:r>
              <a:rPr lang="cs-CZ" sz="10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Jev má větší počet příčin, ale je označena jen jedna z nich.</a:t>
            </a:r>
            <a:endParaRPr lang="cs-CZ" sz="1000" dirty="0">
              <a:solidFill>
                <a:srgbClr val="434343"/>
              </a:solidFill>
              <a:effectLst/>
              <a:latin typeface="Georgia" panose="02040502050405020303" pitchFamily="18" charset="0"/>
            </a:endParaRPr>
          </a:p>
        </p:txBody>
      </p:sp>
      <p:pic>
        <p:nvPicPr>
          <p:cNvPr id="13" name="Obrázek 12" descr="Obsah obrázku text, snímek obrazovky, Písmo&#10;&#10;Popis byl vytvořen automaticky">
            <a:extLst>
              <a:ext uri="{FF2B5EF4-FFF2-40B4-BE49-F238E27FC236}">
                <a16:creationId xmlns:a16="http://schemas.microsoft.com/office/drawing/2014/main" id="{263F5A0D-C75D-70A6-4EBB-DAC779EF84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8257" y="6836550"/>
            <a:ext cx="3737407" cy="675811"/>
          </a:xfrm>
          <a:prstGeom prst="rect">
            <a:avLst/>
          </a:prstGeom>
        </p:spPr>
      </p:pic>
      <p:pic>
        <p:nvPicPr>
          <p:cNvPr id="14" name="Obrázek 13" descr="Obsah obrázku text, snímek obrazovky, Písmo&#10;&#10;Popis byl vytvořen automaticky">
            <a:extLst>
              <a:ext uri="{FF2B5EF4-FFF2-40B4-BE49-F238E27FC236}">
                <a16:creationId xmlns:a16="http://schemas.microsoft.com/office/drawing/2014/main" id="{B1A2086A-EA6A-2530-22B5-4D070BB4880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80648" y="7506734"/>
            <a:ext cx="3648471" cy="752701"/>
          </a:xfrm>
          <a:prstGeom prst="rect">
            <a:avLst/>
          </a:prstGeom>
        </p:spPr>
      </p:pic>
      <p:pic>
        <p:nvPicPr>
          <p:cNvPr id="15" name="Obrázek 14" descr="Obsah obrázku text, snímek obrazovky&#10;&#10;Popis byl vytvořen automaticky">
            <a:extLst>
              <a:ext uri="{FF2B5EF4-FFF2-40B4-BE49-F238E27FC236}">
                <a16:creationId xmlns:a16="http://schemas.microsoft.com/office/drawing/2014/main" id="{C25B5975-91BD-BDD7-AD93-546E9E01E77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80647" y="8241027"/>
            <a:ext cx="3021239" cy="491809"/>
          </a:xfrm>
          <a:prstGeom prst="rect">
            <a:avLst/>
          </a:prstGeom>
        </p:spPr>
      </p:pic>
      <p:sp>
        <p:nvSpPr>
          <p:cNvPr id="16" name="Nadpis 1">
            <a:extLst>
              <a:ext uri="{FF2B5EF4-FFF2-40B4-BE49-F238E27FC236}">
                <a16:creationId xmlns:a16="http://schemas.microsoft.com/office/drawing/2014/main" id="{34922AEB-3DE8-C108-02E5-ECDD181F0DE1}"/>
              </a:ext>
            </a:extLst>
          </p:cNvPr>
          <p:cNvSpPr txBox="1">
            <a:spLocks/>
          </p:cNvSpPr>
          <p:nvPr/>
        </p:nvSpPr>
        <p:spPr>
          <a:xfrm>
            <a:off x="2972251" y="813923"/>
            <a:ext cx="2840720" cy="100826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 cap="all" baseline="0">
                <a:solidFill>
                  <a:srgbClr val="CC0000"/>
                </a:solidFill>
                <a:latin typeface="Arial Black" panose="020B0604020202020204" pitchFamily="34" charset="0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cs-CZ" sz="2000" dirty="0"/>
              <a:t>ONLINE DISKUZE A ARGUMENTAČNÍ FAULY</a:t>
            </a:r>
          </a:p>
        </p:txBody>
      </p:sp>
      <p:pic>
        <p:nvPicPr>
          <p:cNvPr id="17" name="Obrázek 16" descr="Obsah obrázku text, snímek obrazovky, Písmo&#10;&#10;Popis byl vytvořen automaticky">
            <a:extLst>
              <a:ext uri="{FF2B5EF4-FFF2-40B4-BE49-F238E27FC236}">
                <a16:creationId xmlns:a16="http://schemas.microsoft.com/office/drawing/2014/main" id="{DF003BCB-EB62-10B3-75FD-75CD8851E5B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11528" y="8765512"/>
            <a:ext cx="3606705" cy="762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2133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CB863F-D19F-2745-FFFA-CE6D5FBBAB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Obrázek 18">
            <a:extLst>
              <a:ext uri="{FF2B5EF4-FFF2-40B4-BE49-F238E27FC236}">
                <a16:creationId xmlns:a16="http://schemas.microsoft.com/office/drawing/2014/main" id="{70F17F8A-C9CA-799B-917E-A4AD6645EE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432378"/>
            <a:ext cx="6121400" cy="7442200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5B19036B-2117-77FE-44AC-29A372BA58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5163" y="1006546"/>
            <a:ext cx="584200" cy="647700"/>
          </a:xfrm>
          <a:prstGeom prst="rect">
            <a:avLst/>
          </a:prstGeom>
        </p:spPr>
      </p:pic>
      <p:grpSp>
        <p:nvGrpSpPr>
          <p:cNvPr id="5" name="Skupina 4">
            <a:extLst>
              <a:ext uri="{FF2B5EF4-FFF2-40B4-BE49-F238E27FC236}">
                <a16:creationId xmlns:a16="http://schemas.microsoft.com/office/drawing/2014/main" id="{8F5F5F17-6CAD-10E1-17A0-7276FA324442}"/>
              </a:ext>
            </a:extLst>
          </p:cNvPr>
          <p:cNvGrpSpPr/>
          <p:nvPr/>
        </p:nvGrpSpPr>
        <p:grpSpPr>
          <a:xfrm>
            <a:off x="3658394" y="1998663"/>
            <a:ext cx="242886" cy="248197"/>
            <a:chOff x="7855830" y="1339070"/>
            <a:chExt cx="242886" cy="248197"/>
          </a:xfrm>
        </p:grpSpPr>
        <p:pic>
          <p:nvPicPr>
            <p:cNvPr id="6" name="Obrázek 5">
              <a:extLst>
                <a:ext uri="{FF2B5EF4-FFF2-40B4-BE49-F238E27FC236}">
                  <a16:creationId xmlns:a16="http://schemas.microsoft.com/office/drawing/2014/main" id="{46D0B3D9-2EC9-8617-ED57-B27499B35A0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69323" y="1342964"/>
              <a:ext cx="215900" cy="215900"/>
            </a:xfrm>
            <a:prstGeom prst="rect">
              <a:avLst/>
            </a:prstGeom>
          </p:spPr>
        </p:pic>
        <p:sp>
          <p:nvSpPr>
            <p:cNvPr id="7" name="Podnadpis 2">
              <a:extLst>
                <a:ext uri="{FF2B5EF4-FFF2-40B4-BE49-F238E27FC236}">
                  <a16:creationId xmlns:a16="http://schemas.microsoft.com/office/drawing/2014/main" id="{FAF0C661-6B6C-8C52-040D-0C9B0CBCB9CE}"/>
                </a:ext>
              </a:extLst>
            </p:cNvPr>
            <p:cNvSpPr txBox="1">
              <a:spLocks/>
            </p:cNvSpPr>
            <p:nvPr/>
          </p:nvSpPr>
          <p:spPr>
            <a:xfrm>
              <a:off x="7855830" y="1339070"/>
              <a:ext cx="242886" cy="248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1007943" rtl="0" eaLnBrk="1" latinLnBrk="0" hangingPunct="1">
                <a:lnSpc>
                  <a:spcPct val="90000"/>
                </a:lnSpc>
                <a:spcBef>
                  <a:spcPts val="1102"/>
                </a:spcBef>
                <a:buFont typeface="Arial" panose="020B0604020202020204" pitchFamily="34" charset="0"/>
                <a:buNone/>
                <a:defRPr sz="264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039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22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07943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98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11915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15886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9858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23829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27801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317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cs-CZ" sz="1000" b="1" dirty="0">
                  <a:solidFill>
                    <a:schemeClr val="bg1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3</a:t>
              </a:r>
            </a:p>
            <a:p>
              <a:endParaRPr lang="cs-CZ" sz="1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  <p:sp>
        <p:nvSpPr>
          <p:cNvPr id="8" name="Nadpis 1">
            <a:extLst>
              <a:ext uri="{FF2B5EF4-FFF2-40B4-BE49-F238E27FC236}">
                <a16:creationId xmlns:a16="http://schemas.microsoft.com/office/drawing/2014/main" id="{B37968E5-F695-0030-BC2D-4A0207635E84}"/>
              </a:ext>
            </a:extLst>
          </p:cNvPr>
          <p:cNvSpPr txBox="1">
            <a:spLocks/>
          </p:cNvSpPr>
          <p:nvPr/>
        </p:nvSpPr>
        <p:spPr>
          <a:xfrm>
            <a:off x="2972251" y="813923"/>
            <a:ext cx="2840720" cy="100826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 cap="all" baseline="0">
                <a:solidFill>
                  <a:srgbClr val="CC0000"/>
                </a:solidFill>
                <a:latin typeface="Arial Black" panose="020B0604020202020204" pitchFamily="34" charset="0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cs-CZ" sz="2000" dirty="0"/>
              <a:t>ONLINE DISKUZE A ARGUMENTAČNÍ FAULY</a:t>
            </a:r>
          </a:p>
        </p:txBody>
      </p:sp>
      <p:pic>
        <p:nvPicPr>
          <p:cNvPr id="11" name="Obrázek 10" descr="Obsah obrázku text, snímek obrazovky, Písmo&#10;&#10;Popis byl vytvořen automaticky">
            <a:extLst>
              <a:ext uri="{FF2B5EF4-FFF2-40B4-BE49-F238E27FC236}">
                <a16:creationId xmlns:a16="http://schemas.microsoft.com/office/drawing/2014/main" id="{5456767E-677B-80C8-24D2-96B99C510A8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10335"/>
          <a:stretch/>
        </p:blipFill>
        <p:spPr>
          <a:xfrm>
            <a:off x="1183375" y="3179395"/>
            <a:ext cx="3603870" cy="609006"/>
          </a:xfrm>
          <a:prstGeom prst="rect">
            <a:avLst/>
          </a:prstGeom>
        </p:spPr>
      </p:pic>
      <p:pic>
        <p:nvPicPr>
          <p:cNvPr id="12" name="Obrázek 11" descr="Obsah obrázku text, snímek obrazovky, Písmo&#10;&#10;Popis byl vytvořen automaticky">
            <a:extLst>
              <a:ext uri="{FF2B5EF4-FFF2-40B4-BE49-F238E27FC236}">
                <a16:creationId xmlns:a16="http://schemas.microsoft.com/office/drawing/2014/main" id="{3937C66C-64D7-3816-4742-AB7B620B1BE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83375" y="3804464"/>
            <a:ext cx="3589773" cy="609005"/>
          </a:xfrm>
          <a:prstGeom prst="rect">
            <a:avLst/>
          </a:prstGeom>
        </p:spPr>
      </p:pic>
      <p:pic>
        <p:nvPicPr>
          <p:cNvPr id="16" name="Obrázek 15" descr="Obsah obrázku text, Písmo, snímek obrazovky, pero&#10;&#10;Popis byl vytvořen automaticky">
            <a:extLst>
              <a:ext uri="{FF2B5EF4-FFF2-40B4-BE49-F238E27FC236}">
                <a16:creationId xmlns:a16="http://schemas.microsoft.com/office/drawing/2014/main" id="{64D199C1-E791-8BD6-4B08-15841DF9F056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b="8853"/>
          <a:stretch/>
        </p:blipFill>
        <p:spPr>
          <a:xfrm>
            <a:off x="1158257" y="4381752"/>
            <a:ext cx="3542366" cy="609006"/>
          </a:xfrm>
          <a:prstGeom prst="rect">
            <a:avLst/>
          </a:prstGeom>
        </p:spPr>
      </p:pic>
      <p:pic>
        <p:nvPicPr>
          <p:cNvPr id="17" name="Obrázek 16" descr="Obsah obrázku text, utahovací klíč, snímek obrazovky&#10;&#10;Popis byl vytvořen automaticky">
            <a:extLst>
              <a:ext uri="{FF2B5EF4-FFF2-40B4-BE49-F238E27FC236}">
                <a16:creationId xmlns:a16="http://schemas.microsoft.com/office/drawing/2014/main" id="{C2C5CAF2-C3AB-D649-A4C0-CBFD01C9E95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97737" y="5006505"/>
            <a:ext cx="3564654" cy="1196709"/>
          </a:xfrm>
          <a:prstGeom prst="rect">
            <a:avLst/>
          </a:prstGeom>
        </p:spPr>
      </p:pic>
      <p:pic>
        <p:nvPicPr>
          <p:cNvPr id="18" name="Obrázek 17" descr="Obsah obrázku text, snímek obrazovky, Písmo&#10;&#10;Popis byl vytvořen automaticky">
            <a:extLst>
              <a:ext uri="{FF2B5EF4-FFF2-40B4-BE49-F238E27FC236}">
                <a16:creationId xmlns:a16="http://schemas.microsoft.com/office/drawing/2014/main" id="{C99BEEDC-1FDC-E315-6BCE-B2C202C661D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08494" y="6232363"/>
            <a:ext cx="3500829" cy="1200009"/>
          </a:xfrm>
          <a:prstGeom prst="rect">
            <a:avLst/>
          </a:prstGeom>
        </p:spPr>
      </p:pic>
      <p:pic>
        <p:nvPicPr>
          <p:cNvPr id="21" name="Obrázek 20" descr="Obsah obrázku text, snímek obrazovky, Písmo&#10;&#10;Popis byl vytvořen automaticky">
            <a:extLst>
              <a:ext uri="{FF2B5EF4-FFF2-40B4-BE49-F238E27FC236}">
                <a16:creationId xmlns:a16="http://schemas.microsoft.com/office/drawing/2014/main" id="{AD9420CE-C68E-9DA9-E0C9-17510D87E5A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08230" y="7449072"/>
            <a:ext cx="3406802" cy="870677"/>
          </a:xfrm>
          <a:prstGeom prst="rect">
            <a:avLst/>
          </a:prstGeom>
        </p:spPr>
      </p:pic>
      <p:pic>
        <p:nvPicPr>
          <p:cNvPr id="22" name="Obrázek 21" descr="Obsah obrázku text, snímek obrazovky, Písmo&#10;&#10;Popis byl vytvořen automaticky">
            <a:extLst>
              <a:ext uri="{FF2B5EF4-FFF2-40B4-BE49-F238E27FC236}">
                <a16:creationId xmlns:a16="http://schemas.microsoft.com/office/drawing/2014/main" id="{F42992BB-9DC0-F217-D79F-F7D9D6B3DAC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08230" y="8268187"/>
            <a:ext cx="3603871" cy="756074"/>
          </a:xfrm>
          <a:prstGeom prst="rect">
            <a:avLst/>
          </a:prstGeom>
        </p:spPr>
      </p:pic>
      <p:pic>
        <p:nvPicPr>
          <p:cNvPr id="23" name="Obrázek 22" descr="Obsah obrázku text, snímek obrazovky&#10;&#10;Popis byl vytvořen automaticky">
            <a:extLst>
              <a:ext uri="{FF2B5EF4-FFF2-40B4-BE49-F238E27FC236}">
                <a16:creationId xmlns:a16="http://schemas.microsoft.com/office/drawing/2014/main" id="{B13A97AA-E18B-AEC8-C735-293D53978F1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58257" y="8958888"/>
            <a:ext cx="3747230" cy="589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2492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2DF65A-6446-ADF0-B72F-3A18B55FA4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Obrázek 18">
            <a:extLst>
              <a:ext uri="{FF2B5EF4-FFF2-40B4-BE49-F238E27FC236}">
                <a16:creationId xmlns:a16="http://schemas.microsoft.com/office/drawing/2014/main" id="{EA3D1C32-C35C-5DB4-7C1D-EB7C356260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432378"/>
            <a:ext cx="6121400" cy="7442200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5DF1B848-7FE5-27CD-AABC-91A8825EDF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5163" y="1006546"/>
            <a:ext cx="584200" cy="647700"/>
          </a:xfrm>
          <a:prstGeom prst="rect">
            <a:avLst/>
          </a:prstGeom>
        </p:spPr>
      </p:pic>
      <p:grpSp>
        <p:nvGrpSpPr>
          <p:cNvPr id="5" name="Skupina 4">
            <a:extLst>
              <a:ext uri="{FF2B5EF4-FFF2-40B4-BE49-F238E27FC236}">
                <a16:creationId xmlns:a16="http://schemas.microsoft.com/office/drawing/2014/main" id="{5C28F6DA-C124-1E5F-FA83-0398E945FFEB}"/>
              </a:ext>
            </a:extLst>
          </p:cNvPr>
          <p:cNvGrpSpPr/>
          <p:nvPr/>
        </p:nvGrpSpPr>
        <p:grpSpPr>
          <a:xfrm>
            <a:off x="3658394" y="1998663"/>
            <a:ext cx="242886" cy="248197"/>
            <a:chOff x="7855830" y="1339070"/>
            <a:chExt cx="242886" cy="248197"/>
          </a:xfrm>
        </p:grpSpPr>
        <p:pic>
          <p:nvPicPr>
            <p:cNvPr id="6" name="Obrázek 5">
              <a:extLst>
                <a:ext uri="{FF2B5EF4-FFF2-40B4-BE49-F238E27FC236}">
                  <a16:creationId xmlns:a16="http://schemas.microsoft.com/office/drawing/2014/main" id="{E2F28366-C64A-2375-C478-080724319A3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69323" y="1342964"/>
              <a:ext cx="215900" cy="215900"/>
            </a:xfrm>
            <a:prstGeom prst="rect">
              <a:avLst/>
            </a:prstGeom>
          </p:spPr>
        </p:pic>
        <p:sp>
          <p:nvSpPr>
            <p:cNvPr id="7" name="Podnadpis 2">
              <a:extLst>
                <a:ext uri="{FF2B5EF4-FFF2-40B4-BE49-F238E27FC236}">
                  <a16:creationId xmlns:a16="http://schemas.microsoft.com/office/drawing/2014/main" id="{B48F0C94-9009-F01D-E94D-9754A1755885}"/>
                </a:ext>
              </a:extLst>
            </p:cNvPr>
            <p:cNvSpPr txBox="1">
              <a:spLocks/>
            </p:cNvSpPr>
            <p:nvPr/>
          </p:nvSpPr>
          <p:spPr>
            <a:xfrm>
              <a:off x="7855830" y="1339070"/>
              <a:ext cx="242886" cy="248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1007943" rtl="0" eaLnBrk="1" latinLnBrk="0" hangingPunct="1">
                <a:lnSpc>
                  <a:spcPct val="90000"/>
                </a:lnSpc>
                <a:spcBef>
                  <a:spcPts val="1102"/>
                </a:spcBef>
                <a:buFont typeface="Arial" panose="020B0604020202020204" pitchFamily="34" charset="0"/>
                <a:buNone/>
                <a:defRPr sz="264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039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22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07943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98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11915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15886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9858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23829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27801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317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cs-CZ" sz="1000" b="1" dirty="0">
                  <a:solidFill>
                    <a:schemeClr val="bg1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4</a:t>
              </a:r>
            </a:p>
            <a:p>
              <a:endParaRPr lang="cs-CZ" sz="1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  <p:sp>
        <p:nvSpPr>
          <p:cNvPr id="8" name="Nadpis 1">
            <a:extLst>
              <a:ext uri="{FF2B5EF4-FFF2-40B4-BE49-F238E27FC236}">
                <a16:creationId xmlns:a16="http://schemas.microsoft.com/office/drawing/2014/main" id="{EA18F370-9DF2-67A3-7FD1-10CDD28B5BD6}"/>
              </a:ext>
            </a:extLst>
          </p:cNvPr>
          <p:cNvSpPr txBox="1">
            <a:spLocks/>
          </p:cNvSpPr>
          <p:nvPr/>
        </p:nvSpPr>
        <p:spPr>
          <a:xfrm>
            <a:off x="2972251" y="813923"/>
            <a:ext cx="2840720" cy="100826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 cap="all" baseline="0">
                <a:solidFill>
                  <a:srgbClr val="CC0000"/>
                </a:solidFill>
                <a:latin typeface="Arial Black" panose="020B0604020202020204" pitchFamily="34" charset="0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cs-CZ" sz="2000" dirty="0"/>
              <a:t>ONLINE DISKUZE A ARGUMENTAČNÍ FAULY</a:t>
            </a:r>
          </a:p>
        </p:txBody>
      </p:sp>
      <p:pic>
        <p:nvPicPr>
          <p:cNvPr id="13" name="Obrázek 12" descr="Obsah obrázku text, snímek obrazovky, Písmo&#10;&#10;Popis byl vytvořen automaticky">
            <a:extLst>
              <a:ext uri="{FF2B5EF4-FFF2-40B4-BE49-F238E27FC236}">
                <a16:creationId xmlns:a16="http://schemas.microsoft.com/office/drawing/2014/main" id="{ED45FDA3-7F3F-2266-4A75-3329999A7B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9507" y="3257495"/>
            <a:ext cx="3837818" cy="729380"/>
          </a:xfrm>
          <a:prstGeom prst="rect">
            <a:avLst/>
          </a:prstGeom>
        </p:spPr>
      </p:pic>
      <p:pic>
        <p:nvPicPr>
          <p:cNvPr id="14" name="Obrázek 13" descr="Obsah obrázku text, snímek obrazovky, Písmo&#10;&#10;Popis byl vytvořen automaticky">
            <a:extLst>
              <a:ext uri="{FF2B5EF4-FFF2-40B4-BE49-F238E27FC236}">
                <a16:creationId xmlns:a16="http://schemas.microsoft.com/office/drawing/2014/main" id="{02558D2A-9D41-3138-863B-2EB3BCA396A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58258" y="4002963"/>
            <a:ext cx="4048444" cy="1323582"/>
          </a:xfrm>
          <a:prstGeom prst="rect">
            <a:avLst/>
          </a:prstGeom>
        </p:spPr>
      </p:pic>
      <p:pic>
        <p:nvPicPr>
          <p:cNvPr id="15" name="Obrázek 14" descr="Obsah obrázku text, snímek obrazovky, Písmo&#10;&#10;Popis byl vytvořen automaticky">
            <a:extLst>
              <a:ext uri="{FF2B5EF4-FFF2-40B4-BE49-F238E27FC236}">
                <a16:creationId xmlns:a16="http://schemas.microsoft.com/office/drawing/2014/main" id="{63917A32-AF3D-2279-3812-F97F5CACF8E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36741" y="5345906"/>
            <a:ext cx="3953510" cy="1266825"/>
          </a:xfrm>
          <a:prstGeom prst="rect">
            <a:avLst/>
          </a:prstGeom>
        </p:spPr>
      </p:pic>
      <p:pic>
        <p:nvPicPr>
          <p:cNvPr id="22" name="Obrázek 21" descr="Obsah obrázku text, Písmo, snímek obrazovky&#10;&#10;Popis byl vytvořen automaticky">
            <a:extLst>
              <a:ext uri="{FF2B5EF4-FFF2-40B4-BE49-F238E27FC236}">
                <a16:creationId xmlns:a16="http://schemas.microsoft.com/office/drawing/2014/main" id="{19FCFE4A-3412-FB84-7332-579DAA53419D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t="5949"/>
          <a:stretch/>
        </p:blipFill>
        <p:spPr>
          <a:xfrm>
            <a:off x="1158257" y="6832628"/>
            <a:ext cx="4134505" cy="1001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85275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10017</TotalTime>
  <Words>1726</Words>
  <Application>Microsoft Macintosh PowerPoint</Application>
  <PresentationFormat>Vlastní</PresentationFormat>
  <Paragraphs>90</Paragraphs>
  <Slides>9</Slides>
  <Notes>4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5" baseType="lpstr">
      <vt:lpstr>Arial</vt:lpstr>
      <vt:lpstr>Arial Black</vt:lpstr>
      <vt:lpstr>Calibri</vt:lpstr>
      <vt:lpstr>Calibri Light</vt:lpstr>
      <vt:lpstr>Georgia</vt:lpstr>
      <vt:lpstr>Motiv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Ruttkayova, Zlata</dc:creator>
  <cp:lastModifiedBy>Hauserová, Petra</cp:lastModifiedBy>
  <cp:revision>110</cp:revision>
  <dcterms:created xsi:type="dcterms:W3CDTF">2020-06-29T11:54:29Z</dcterms:created>
  <dcterms:modified xsi:type="dcterms:W3CDTF">2024-08-22T12:21:23Z</dcterms:modified>
</cp:coreProperties>
</file>